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66" r:id="rId4"/>
    <p:sldId id="267" r:id="rId5"/>
    <p:sldId id="268" r:id="rId6"/>
    <p:sldId id="257" r:id="rId7"/>
    <p:sldId id="264" r:id="rId8"/>
    <p:sldId id="258" r:id="rId9"/>
    <p:sldId id="259" r:id="rId10"/>
    <p:sldId id="265" r:id="rId11"/>
    <p:sldId id="260" r:id="rId12"/>
    <p:sldId id="261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5C95"/>
    <a:srgbClr val="E6E6E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77" autoAdjust="0"/>
    <p:restoredTop sz="94660"/>
  </p:normalViewPr>
  <p:slideViewPr>
    <p:cSldViewPr snapToGrid="0">
      <p:cViewPr>
        <p:scale>
          <a:sx n="124" d="100"/>
          <a:sy n="124" d="100"/>
        </p:scale>
        <p:origin x="-125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57731620570327"/>
          <c:y val="4.0140385995640925E-2"/>
          <c:w val="0.56339391947348494"/>
          <c:h val="0.926409292341324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열1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이공분야 기초연구 지원</c:v>
                </c:pt>
                <c:pt idx="1">
                  <c:v>인문사회분야 학술연구 지원</c:v>
                </c:pt>
                <c:pt idx="2">
                  <c:v>국책연구 지원</c:v>
                </c:pt>
                <c:pt idx="3">
                  <c:v>연구진흥 및 인재양성</c:v>
                </c:pt>
                <c:pt idx="4">
                  <c:v>국제협력연구 지원</c:v>
                </c:pt>
                <c:pt idx="5">
                  <c:v>기관 고유사업 등 기타</c:v>
                </c:pt>
              </c:strCache>
            </c:strRef>
          </c:cat>
          <c:val>
            <c:numRef>
              <c:f>Sheet1!$B$2:$B$7</c:f>
              <c:numCache>
                <c:formatCode>_(* #,##0_);_(* \(#,##0\);_(* "-"_);_(@_)</c:formatCode>
                <c:ptCount val="6"/>
                <c:pt idx="0">
                  <c:v>14569</c:v>
                </c:pt>
                <c:pt idx="1">
                  <c:v>2671</c:v>
                </c:pt>
                <c:pt idx="2">
                  <c:v>17138</c:v>
                </c:pt>
                <c:pt idx="3">
                  <c:v>13503</c:v>
                </c:pt>
                <c:pt idx="4">
                  <c:v>494</c:v>
                </c:pt>
                <c:pt idx="5">
                  <c:v>1683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A36-49B4-812C-FEF53D3F8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580216535433078E-2"/>
          <c:y val="0.17282824803149607"/>
          <c:w val="0.71269373359580057"/>
          <c:h val="0.69180659448818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Brain Pool Fellows</c:v>
                </c:pt>
              </c:strCache>
            </c:strRef>
          </c:tx>
          <c:spPr>
            <a:solidFill>
              <a:srgbClr val="015C9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
(scheduled)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63</c:v>
                </c:pt>
                <c:pt idx="1">
                  <c:v>54</c:v>
                </c:pt>
                <c:pt idx="2">
                  <c:v>64</c:v>
                </c:pt>
                <c:pt idx="3">
                  <c:v>53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D9A-4592-BCD7-71F8552A04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34238976"/>
        <c:axId val="3644851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계열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
(scheduled)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CD9A-4592-BCD7-71F8552A0457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1"/>
          <c:tx>
            <c:strRef>
              <c:f>Sheet1!$D$1</c:f>
              <c:strCache>
                <c:ptCount val="1"/>
                <c:pt idx="0">
                  <c:v>Budget
(million USD)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010121031467947E-2"/>
                  <c:y val="3.34620142463866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DB7-454F-92BA-579AEE0AE0B9}"/>
                </c:ext>
              </c:extLst>
            </c:dLbl>
            <c:dLbl>
              <c:idx val="1"/>
              <c:layout>
                <c:manualLayout>
                  <c:x val="-2.8134488467001197E-2"/>
                  <c:y val="4.4616018995182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DB7-454F-92BA-579AEE0AE0B9}"/>
                </c:ext>
              </c:extLst>
            </c:dLbl>
            <c:dLbl>
              <c:idx val="2"/>
              <c:layout>
                <c:manualLayout>
                  <c:x val="-3.5637018724868186E-2"/>
                  <c:y val="4.4616018995182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DB7-454F-92BA-579AEE0AE0B9}"/>
                </c:ext>
              </c:extLst>
            </c:dLbl>
            <c:dLbl>
              <c:idx val="3"/>
              <c:layout>
                <c:manualLayout>
                  <c:x val="-3.0010121031468013E-2"/>
                  <c:y val="4.4616018995182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DB7-454F-92BA-579AEE0AE0B9}"/>
                </c:ext>
              </c:extLst>
            </c:dLbl>
            <c:dLbl>
              <c:idx val="4"/>
              <c:layout>
                <c:manualLayout>
                  <c:x val="-2.0631958209134209E-2"/>
                  <c:y val="-2.9279262465588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3.0132110991960035E-2"/>
                      <c:h val="2.95859975961802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DB7-454F-92BA-579AEE0AE0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
(scheduled)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2.7</c:v>
                </c:pt>
                <c:pt idx="1">
                  <c:v>2.5</c:v>
                </c:pt>
                <c:pt idx="2">
                  <c:v>2.5</c:v>
                </c:pt>
                <c:pt idx="3">
                  <c:v>2.5</c:v>
                </c:pt>
                <c:pt idx="4">
                  <c:v>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CD9A-4592-BCD7-71F8552A045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4240000"/>
        <c:axId val="36449088"/>
      </c:lineChart>
      <c:catAx>
        <c:axId val="3423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6448512"/>
        <c:crosses val="autoZero"/>
        <c:auto val="1"/>
        <c:lblAlgn val="ctr"/>
        <c:lblOffset val="100"/>
        <c:noMultiLvlLbl val="0"/>
      </c:catAx>
      <c:valAx>
        <c:axId val="36448512"/>
        <c:scaling>
          <c:orientation val="minMax"/>
          <c:max val="18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238976"/>
        <c:crosses val="autoZero"/>
        <c:crossBetween val="between"/>
        <c:majorUnit val="10"/>
      </c:valAx>
      <c:valAx>
        <c:axId val="36449088"/>
        <c:scaling>
          <c:orientation val="minMax"/>
          <c:max val="1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4240000"/>
        <c:crosses val="max"/>
        <c:crossBetween val="between"/>
        <c:majorUnit val="20"/>
      </c:valAx>
      <c:catAx>
        <c:axId val="342400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36449088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399901574803145"/>
          <c:y val="0.39085039370078739"/>
          <c:w val="0.18350098425196851"/>
          <c:h val="0.346424212598425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580216535433078E-2"/>
          <c:y val="0.17282824803149607"/>
          <c:w val="0.71269373359580057"/>
          <c:h val="0.69180659448818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KRF Fellows</c:v>
                </c:pt>
              </c:strCache>
            </c:strRef>
          </c:tx>
          <c:spPr>
            <a:solidFill>
              <a:srgbClr val="015C9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
(scheduled)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60</c:v>
                </c:pt>
                <c:pt idx="1">
                  <c:v>50</c:v>
                </c:pt>
                <c:pt idx="2">
                  <c:v>46</c:v>
                </c:pt>
                <c:pt idx="3">
                  <c:v>26</c:v>
                </c:pt>
                <c:pt idx="4">
                  <c:v>100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13-4BF8-94F8-9BC134995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35982848"/>
        <c:axId val="47611904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계열 2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Sheet1!$A$2:$A$6</c15:sqref>
                        </c15:formulaRef>
                      </c:ext>
                    </c:extLst>
                    <c:strCache>
                      <c:ptCount val="5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
(scheduled)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2F13-4BF8-94F8-9BC134995CAD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2"/>
          <c:order val="1"/>
          <c:tx>
            <c:strRef>
              <c:f>Sheet1!$D$1</c:f>
              <c:strCache>
                <c:ptCount val="1"/>
                <c:pt idx="0">
                  <c:v>Budget
(million USD)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010121031467947E-2"/>
                  <c:y val="-5.0193021369580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F13-4BF8-94F8-9BC134995CAD}"/>
                </c:ext>
              </c:extLst>
            </c:dLbl>
            <c:dLbl>
              <c:idx val="1"/>
              <c:layout>
                <c:manualLayout>
                  <c:x val="-3.1885753595934693E-2"/>
                  <c:y val="-6.13470261183756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F13-4BF8-94F8-9BC134995CAD}"/>
                </c:ext>
              </c:extLst>
            </c:dLbl>
            <c:dLbl>
              <c:idx val="2"/>
              <c:layout>
                <c:manualLayout>
                  <c:x val="-3.0010121031467947E-2"/>
                  <c:y val="-4.1827517807983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F13-4BF8-94F8-9BC134995CAD}"/>
                </c:ext>
              </c:extLst>
            </c:dLbl>
            <c:dLbl>
              <c:idx val="3"/>
              <c:layout>
                <c:manualLayout>
                  <c:x val="-3.3761386160401509E-2"/>
                  <c:y val="-4.18275178079834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F13-4BF8-94F8-9BC134995CAD}"/>
                </c:ext>
              </c:extLst>
            </c:dLbl>
            <c:dLbl>
              <c:idx val="4"/>
              <c:layout>
                <c:manualLayout>
                  <c:x val="-4.1263916418268425E-2"/>
                  <c:y val="-2.78850118719889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11.1</a:t>
                    </a:r>
                    <a:endParaRPr lang="en-GB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
(scheduled)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2.2000000000000002</c:v>
                </c:pt>
                <c:pt idx="1">
                  <c:v>4.7</c:v>
                </c:pt>
                <c:pt idx="2">
                  <c:v>6.3</c:v>
                </c:pt>
                <c:pt idx="3">
                  <c:v>7.8</c:v>
                </c:pt>
                <c:pt idx="4">
                  <c:v>11.1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F13-4BF8-94F8-9BC134995C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96672"/>
        <c:axId val="47612480"/>
      </c:lineChart>
      <c:catAx>
        <c:axId val="35982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7611904"/>
        <c:crosses val="autoZero"/>
        <c:auto val="1"/>
        <c:lblAlgn val="ctr"/>
        <c:lblOffset val="100"/>
        <c:noMultiLvlLbl val="0"/>
      </c:catAx>
      <c:valAx>
        <c:axId val="47611904"/>
        <c:scaling>
          <c:orientation val="minMax"/>
          <c:max val="18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982848"/>
        <c:crosses val="autoZero"/>
        <c:crossBetween val="between"/>
        <c:majorUnit val="10"/>
      </c:valAx>
      <c:valAx>
        <c:axId val="47612480"/>
        <c:scaling>
          <c:orientation val="minMax"/>
          <c:max val="15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35996672"/>
        <c:crosses val="max"/>
        <c:crossBetween val="between"/>
        <c:majorUnit val="20"/>
      </c:valAx>
      <c:catAx>
        <c:axId val="35996672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47612480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399901574803145"/>
          <c:y val="0.49402492261360287"/>
          <c:w val="0.18350098425196851"/>
          <c:h val="0.243249741240263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3E4D7-B40E-4873-B740-9848BF7CE117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11B93-3F7C-41C3-8A49-6EDEAC610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30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E790A-F3C4-4B8C-93BE-AC77C7395ACD}" type="datetime1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513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349D1-92B8-40CC-9A4B-23648E94A4D6}" type="datetime1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8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A008-D43D-4789-88A2-E7CA13AB4FCE}" type="datetime1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569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3FCC-55C3-4533-AAF3-280C63AEDB43}" type="datetime1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42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CDA7-DF9F-4A55-9A97-F9F2611DA4AD}" type="datetime1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71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E7AC3-0B4A-4944-ABA3-CFA59D0D70CC}" type="datetime1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88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C503-1571-42D8-BE8E-059711B71591}" type="datetime1">
              <a:rPr lang="en-GB" smtClean="0"/>
              <a:t>30/04/2019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4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81B71-50C1-4933-A55C-A4E5B719E2F8}" type="datetime1">
              <a:rPr lang="en-GB" smtClean="0"/>
              <a:t>30/04/2019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40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3C088-C514-4CEA-8D2F-5FCD74CCED05}" type="datetime1">
              <a:rPr lang="en-GB" smtClean="0"/>
              <a:t>30/04/2019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15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B6D4-84D0-452E-8C48-488294C9AC81}" type="datetime1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79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471E-45CA-4737-93B5-4E278D035845}" type="datetime1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85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3556A-5E9A-47FF-8720-F2D0AD376AD4}" type="datetime1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4EE3E-66B5-42C4-9CDC-6873157DA8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45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259632" y="675533"/>
            <a:ext cx="6480720" cy="5932958"/>
          </a:xfrm>
          <a:prstGeom prst="rect">
            <a:avLst/>
          </a:prstGeom>
          <a:blipFill dpi="0" rotWithShape="1">
            <a:blip r:embed="rId2">
              <a:alphaModFix amt="53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565739"/>
            <a:ext cx="9144000" cy="1267097"/>
          </a:xfrm>
          <a:prstGeom prst="rect">
            <a:avLst/>
          </a:prstGeom>
          <a:solidFill>
            <a:srgbClr val="FFFFF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제목 1"/>
          <p:cNvSpPr>
            <a:spLocks noGrp="1"/>
          </p:cNvSpPr>
          <p:nvPr>
            <p:ph type="ctrTitle"/>
          </p:nvPr>
        </p:nvSpPr>
        <p:spPr>
          <a:xfrm>
            <a:off x="685800" y="2216003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Y헤드라인M" panose="02030600000101010101" pitchFamily="18" charset="-127"/>
                <a:cs typeface="Arial" pitchFamily="34" charset="0"/>
              </a:rPr>
              <a:t>해외 우수 연구자</a:t>
            </a:r>
            <a:r>
              <a:rPr lang="en-US" altLang="ko-K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Y헤드라인M" panose="02030600000101010101" pitchFamily="18" charset="-127"/>
                <a:cs typeface="Arial" pitchFamily="34" charset="0"/>
              </a:rPr>
              <a:t/>
            </a:r>
            <a:br>
              <a:rPr lang="en-US" altLang="ko-K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Y헤드라인M" panose="02030600000101010101" pitchFamily="18" charset="-127"/>
                <a:cs typeface="Arial" pitchFamily="34" charset="0"/>
              </a:rPr>
            </a:br>
            <a:r>
              <a:rPr lang="ko-KR" alt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HY헤드라인M" panose="02030600000101010101" pitchFamily="18" charset="-127"/>
                <a:cs typeface="Arial" pitchFamily="34" charset="0"/>
              </a:rPr>
              <a:t>정부 초청 지원 프로그램</a:t>
            </a:r>
            <a:endParaRPr lang="ko-KR" alt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HY헤드라인M" panose="02030600000101010101" pitchFamily="18" charset="-127"/>
              <a:cs typeface="Arial" pitchFamily="34" charset="0"/>
            </a:endParaRPr>
          </a:p>
        </p:txBody>
      </p:sp>
      <p:pic>
        <p:nvPicPr>
          <p:cNvPr id="7" name="Picture 3" descr="D:\cpmg\디자인업무\01.작업중\15.09_KONNECT\nrf-png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8996" y="5010932"/>
            <a:ext cx="2041991" cy="493735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0" y="1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5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4</a:t>
            </a: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. </a:t>
            </a:r>
            <a:r>
              <a:rPr lang="ko-KR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해외우수신진연구자유치사업 </a:t>
            </a: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(KRF)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817428" y="6556238"/>
            <a:ext cx="57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0" y="1303515"/>
            <a:ext cx="9144000" cy="1644005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65760" y="3415061"/>
            <a:ext cx="2760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2400" b="1" dirty="0" smtClean="0">
                <a:solidFill>
                  <a:srgbClr val="002060"/>
                </a:solidFill>
              </a:rPr>
              <a:t>통계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3327" y="1368230"/>
            <a:ext cx="841248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ko-KR" altLang="en-US" b="1" dirty="0" smtClean="0">
                <a:solidFill>
                  <a:srgbClr val="015C95"/>
                </a:solidFill>
              </a:rPr>
              <a:t>잠재력 있는 해외우수신진연구자</a:t>
            </a:r>
            <a:r>
              <a:rPr lang="ko-KR" altLang="en-US" dirty="0" smtClean="0"/>
              <a:t>의 장기간 국내 연구활동을 지원하여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신진연구자의 역량 성장 및 우수 연구성과 창출을 독려하고 </a:t>
            </a:r>
            <a:endParaRPr lang="en-US" altLang="ko-KR" dirty="0" smtClean="0"/>
          </a:p>
          <a:p>
            <a:pPr algn="ctr">
              <a:lnSpc>
                <a:spcPct val="140000"/>
              </a:lnSpc>
            </a:pPr>
            <a:r>
              <a:rPr lang="ko-KR" altLang="en-US" dirty="0" smtClean="0"/>
              <a:t>국제 연구협력 네트워크를 구축</a:t>
            </a:r>
            <a:endParaRPr lang="en-US" dirty="0" smtClean="0"/>
          </a:p>
        </p:txBody>
      </p:sp>
      <p:graphicFrame>
        <p:nvGraphicFramePr>
          <p:cNvPr id="17" name="차트 16"/>
          <p:cNvGraphicFramePr/>
          <p:nvPr>
            <p:extLst>
              <p:ext uri="{D42A27DB-BD31-4B8C-83A1-F6EECF244321}">
                <p14:modId xmlns:p14="http://schemas.microsoft.com/office/powerpoint/2010/main" val="880500233"/>
              </p:ext>
            </p:extLst>
          </p:nvPr>
        </p:nvGraphicFramePr>
        <p:xfrm>
          <a:off x="1423851" y="1891129"/>
          <a:ext cx="6771049" cy="455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597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2397714"/>
            <a:ext cx="9144000" cy="1423102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4</a:t>
            </a: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. </a:t>
            </a:r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해외우수신진연구자유치사업 </a:t>
            </a: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(KRF)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817428" y="6556238"/>
            <a:ext cx="57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9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1337" y="1149532"/>
            <a:ext cx="475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4</a:t>
            </a:r>
            <a:r>
              <a:rPr lang="en-US" sz="2000" b="1" dirty="0" smtClean="0"/>
              <a:t>.1 </a:t>
            </a:r>
            <a:r>
              <a:rPr lang="ko-KR" altLang="en-US" sz="2000" b="1" dirty="0"/>
              <a:t>초빙대상과 주관연구기관</a:t>
            </a:r>
            <a:endParaRPr lang="en-GB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6633" y="1828799"/>
            <a:ext cx="247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2400" b="1" dirty="0" smtClean="0">
                <a:solidFill>
                  <a:srgbClr val="002060"/>
                </a:solidFill>
              </a:rPr>
              <a:t>초빙대상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6633" y="3974421"/>
            <a:ext cx="2760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2400" b="1" dirty="0" smtClean="0">
                <a:solidFill>
                  <a:srgbClr val="002060"/>
                </a:solidFill>
              </a:rPr>
              <a:t>주관연구기관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079" y="2532772"/>
            <a:ext cx="841248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/>
              <a:t>: ‘</a:t>
            </a:r>
            <a:r>
              <a:rPr lang="ko-KR" altLang="en-US" sz="2400" dirty="0" smtClean="0"/>
              <a:t>박사학위 취득 후 </a:t>
            </a:r>
            <a:r>
              <a:rPr lang="en-US" altLang="ko-KR" sz="2400" b="1" dirty="0" smtClean="0">
                <a:solidFill>
                  <a:srgbClr val="015C95"/>
                </a:solidFill>
              </a:rPr>
              <a:t>5</a:t>
            </a:r>
            <a:r>
              <a:rPr lang="ko-KR" altLang="en-US" sz="2400" b="1" dirty="0" smtClean="0">
                <a:solidFill>
                  <a:srgbClr val="015C95"/>
                </a:solidFill>
              </a:rPr>
              <a:t>년 이내</a:t>
            </a:r>
            <a:r>
              <a:rPr lang="ko-KR" altLang="en-US" sz="2400" dirty="0" smtClean="0"/>
              <a:t>의 외국인 연구자 및 해외 거주 한국인 연구자</a:t>
            </a:r>
            <a:r>
              <a:rPr lang="en-US" altLang="ko-KR" sz="2400" dirty="0" smtClean="0"/>
              <a:t>’</a:t>
            </a:r>
            <a:endParaRPr lang="en-US" sz="2400" b="1" dirty="0" smtClean="0">
              <a:solidFill>
                <a:srgbClr val="00206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1" y="4561638"/>
            <a:ext cx="9144000" cy="1506223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57080" y="4696697"/>
            <a:ext cx="8412480" cy="128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: </a:t>
            </a:r>
            <a:r>
              <a:rPr lang="ko-KR" altLang="en-US" sz="2400" dirty="0"/>
              <a:t>정부출연연구기관</a:t>
            </a:r>
            <a:r>
              <a:rPr lang="en-US" altLang="ko-KR" sz="2400" dirty="0"/>
              <a:t>, </a:t>
            </a:r>
            <a:r>
              <a:rPr lang="ko-KR" altLang="en-US" sz="2400" dirty="0"/>
              <a:t>국</a:t>
            </a:r>
            <a:r>
              <a:rPr lang="en-US" altLang="ko-KR" sz="2400" dirty="0"/>
              <a:t>·</a:t>
            </a:r>
            <a:r>
              <a:rPr lang="ko-KR" altLang="en-US" sz="2400" dirty="0"/>
              <a:t>공립연구기관</a:t>
            </a:r>
            <a:r>
              <a:rPr lang="en-US" altLang="ko-KR" sz="2400" dirty="0"/>
              <a:t>, </a:t>
            </a:r>
            <a:r>
              <a:rPr lang="ko-KR" altLang="en-US" sz="2400" dirty="0"/>
              <a:t>대학 및 대학부설 연구기관</a:t>
            </a:r>
            <a:r>
              <a:rPr lang="en-US" altLang="ko-KR" sz="2400" dirty="0"/>
              <a:t>, </a:t>
            </a:r>
            <a:r>
              <a:rPr lang="ko-KR" altLang="en-US" sz="2400" dirty="0"/>
              <a:t>중소</a:t>
            </a:r>
            <a:r>
              <a:rPr lang="en-US" altLang="ko-KR" sz="2400" dirty="0"/>
              <a:t>·</a:t>
            </a:r>
            <a:r>
              <a:rPr lang="ko-KR" altLang="en-US" sz="2400" dirty="0"/>
              <a:t>중견기업 부설연구소 및 비영리재단법인 연구기관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617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712925" y="6556238"/>
            <a:ext cx="57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1337" y="1149532"/>
            <a:ext cx="475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4</a:t>
            </a:r>
            <a:r>
              <a:rPr lang="en-US" sz="2000" b="1" dirty="0" smtClean="0"/>
              <a:t>.2 </a:t>
            </a:r>
            <a:r>
              <a:rPr lang="ko-KR" altLang="en-US" sz="2000" b="1" dirty="0" smtClean="0"/>
              <a:t>지원내용</a:t>
            </a:r>
            <a:endParaRPr lang="en-GB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6633" y="1828799"/>
            <a:ext cx="247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2400" b="1" dirty="0" smtClean="0">
                <a:solidFill>
                  <a:srgbClr val="002060"/>
                </a:solidFill>
              </a:rPr>
              <a:t>지원내용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56632" y="2449542"/>
            <a:ext cx="1724701" cy="365760"/>
          </a:xfrm>
          <a:prstGeom prst="rect">
            <a:avLst/>
          </a:prstGeom>
          <a:solidFill>
            <a:srgbClr val="015C9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구</a:t>
            </a:r>
            <a:r>
              <a:rPr lang="ko-KR" altLang="en-US" sz="2000" b="1" dirty="0"/>
              <a:t>분</a:t>
            </a:r>
            <a:endParaRPr lang="en-GB" sz="2000" b="1" dirty="0"/>
          </a:p>
        </p:txBody>
      </p:sp>
      <p:sp>
        <p:nvSpPr>
          <p:cNvPr id="16" name="직사각형 15"/>
          <p:cNvSpPr/>
          <p:nvPr/>
        </p:nvSpPr>
        <p:spPr>
          <a:xfrm>
            <a:off x="2072774" y="2449542"/>
            <a:ext cx="2107340" cy="365760"/>
          </a:xfrm>
          <a:prstGeom prst="rect">
            <a:avLst/>
          </a:prstGeom>
          <a:solidFill>
            <a:srgbClr val="015C9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지원기</a:t>
            </a:r>
            <a:r>
              <a:rPr lang="ko-KR" altLang="en-US" sz="2000" b="1" dirty="0"/>
              <a:t>간</a:t>
            </a:r>
            <a:endParaRPr lang="en-GB" sz="2000" b="1" dirty="0"/>
          </a:p>
        </p:txBody>
      </p:sp>
      <p:sp>
        <p:nvSpPr>
          <p:cNvPr id="17" name="직사각형 16"/>
          <p:cNvSpPr/>
          <p:nvPr/>
        </p:nvSpPr>
        <p:spPr>
          <a:xfrm>
            <a:off x="4271554" y="2449542"/>
            <a:ext cx="4545874" cy="365760"/>
          </a:xfrm>
          <a:prstGeom prst="rect">
            <a:avLst/>
          </a:prstGeom>
          <a:solidFill>
            <a:srgbClr val="015C9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지원비</a:t>
            </a:r>
            <a:endParaRPr lang="en-GB" sz="2000" b="1" dirty="0"/>
          </a:p>
        </p:txBody>
      </p:sp>
      <p:sp>
        <p:nvSpPr>
          <p:cNvPr id="7" name="직사각형 6"/>
          <p:cNvSpPr/>
          <p:nvPr/>
        </p:nvSpPr>
        <p:spPr>
          <a:xfrm>
            <a:off x="256631" y="2953070"/>
            <a:ext cx="1724701" cy="146535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2060"/>
                </a:solidFill>
              </a:rPr>
              <a:t>유</a:t>
            </a:r>
            <a:r>
              <a:rPr lang="ko-KR" altLang="en-US" b="1" dirty="0">
                <a:solidFill>
                  <a:srgbClr val="002060"/>
                </a:solidFill>
              </a:rPr>
              <a:t>형</a:t>
            </a:r>
            <a:r>
              <a:rPr lang="en-US" b="1" dirty="0" smtClean="0">
                <a:solidFill>
                  <a:srgbClr val="002060"/>
                </a:solidFill>
              </a:rPr>
              <a:t> 1</a:t>
            </a:r>
          </a:p>
          <a:p>
            <a:pPr algn="ctr"/>
            <a:r>
              <a:rPr lang="ko-KR" altLang="en-US" sz="1600" b="1" dirty="0" err="1" smtClean="0">
                <a:solidFill>
                  <a:srgbClr val="002060"/>
                </a:solidFill>
              </a:rPr>
              <a:t>해외인재유치</a:t>
            </a:r>
            <a:r>
              <a:rPr lang="ko-KR" altLang="en-US" sz="1600" b="1" dirty="0" err="1">
                <a:solidFill>
                  <a:srgbClr val="002060"/>
                </a:solidFill>
              </a:rPr>
              <a:t>형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</a:rPr>
              <a:t>해외</a:t>
            </a:r>
            <a:r>
              <a:rPr lang="en-US" sz="1600" dirty="0" smtClean="0">
                <a:solidFill>
                  <a:srgbClr val="002060"/>
                </a:solidFill>
              </a:rPr>
              <a:t>→</a:t>
            </a:r>
            <a:r>
              <a:rPr lang="ko-KR" altLang="en-US" sz="1600" dirty="0" smtClean="0">
                <a:solidFill>
                  <a:srgbClr val="002060"/>
                </a:solidFill>
              </a:rPr>
              <a:t>국내</a:t>
            </a:r>
            <a:r>
              <a:rPr lang="en-US" sz="1600" dirty="0" smtClean="0">
                <a:solidFill>
                  <a:srgbClr val="002060"/>
                </a:solidFill>
              </a:rPr>
              <a:t>)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2072775" y="2947652"/>
            <a:ext cx="2107339" cy="3063924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3-5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271553" y="2947652"/>
            <a:ext cx="4545875" cy="147077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ko-KR" altLang="en-US" b="1" dirty="0" smtClean="0">
                <a:solidFill>
                  <a:schemeClr val="tx1"/>
                </a:solidFill>
              </a:rPr>
              <a:t>최대 총 </a:t>
            </a:r>
            <a:r>
              <a:rPr lang="en-US" altLang="ko-KR" b="1" dirty="0" smtClean="0">
                <a:solidFill>
                  <a:schemeClr val="tx1"/>
                </a:solidFill>
              </a:rPr>
              <a:t>70</a:t>
            </a:r>
            <a:r>
              <a:rPr lang="ko-KR" altLang="en-US" b="1" dirty="0" err="1" smtClean="0">
                <a:solidFill>
                  <a:schemeClr val="tx1"/>
                </a:solidFill>
              </a:rPr>
              <a:t>백만원</a:t>
            </a:r>
            <a:r>
              <a:rPr lang="en-US" altLang="ko-KR" b="1" dirty="0" smtClean="0">
                <a:solidFill>
                  <a:schemeClr val="tx1"/>
                </a:solidFill>
              </a:rPr>
              <a:t>/</a:t>
            </a:r>
            <a:r>
              <a:rPr lang="ko-KR" altLang="en-US" b="1" dirty="0" smtClean="0">
                <a:solidFill>
                  <a:schemeClr val="tx1"/>
                </a:solidFill>
              </a:rPr>
              <a:t>년 지원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11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100" b="1" dirty="0" smtClean="0">
                <a:solidFill>
                  <a:schemeClr val="tx1"/>
                </a:solidFill>
              </a:rPr>
              <a:t>인건비 최대 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50</a:t>
            </a:r>
            <a:r>
              <a:rPr lang="ko-KR" altLang="en-US" sz="1100" b="1" dirty="0" err="1" smtClean="0">
                <a:solidFill>
                  <a:schemeClr val="tx1"/>
                </a:solidFill>
              </a:rPr>
              <a:t>백만원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100" b="1" dirty="0" smtClean="0">
                <a:solidFill>
                  <a:schemeClr val="tx1"/>
                </a:solidFill>
              </a:rPr>
              <a:t>체재비</a:t>
            </a:r>
            <a:r>
              <a:rPr lang="en-US" altLang="ko-KR" sz="1100" b="1" dirty="0">
                <a:solidFill>
                  <a:schemeClr val="tx1"/>
                </a:solidFill>
              </a:rPr>
              <a:t> </a:t>
            </a:r>
            <a:r>
              <a:rPr lang="ko-KR" altLang="en-US" sz="1100" b="1" dirty="0" smtClean="0">
                <a:solidFill>
                  <a:schemeClr val="tx1"/>
                </a:solidFill>
              </a:rPr>
              <a:t>최대 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12</a:t>
            </a:r>
            <a:r>
              <a:rPr lang="ko-KR" altLang="en-US" sz="1100" b="1" dirty="0" err="1" smtClean="0">
                <a:solidFill>
                  <a:schemeClr val="tx1"/>
                </a:solidFill>
              </a:rPr>
              <a:t>백만원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100" b="1" dirty="0" smtClean="0">
                <a:solidFill>
                  <a:schemeClr val="tx1"/>
                </a:solidFill>
              </a:rPr>
              <a:t>기타경비 최대 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5</a:t>
            </a:r>
            <a:r>
              <a:rPr lang="ko-KR" altLang="en-US" sz="1100" b="1" dirty="0" err="1" smtClean="0">
                <a:solidFill>
                  <a:schemeClr val="tx1"/>
                </a:solidFill>
              </a:rPr>
              <a:t>백만원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100" b="1" dirty="0" smtClean="0">
                <a:solidFill>
                  <a:schemeClr val="tx1"/>
                </a:solidFill>
              </a:rPr>
              <a:t>유치기관 지원비 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5</a:t>
            </a:r>
            <a:r>
              <a:rPr lang="ko-KR" altLang="en-US" sz="1100" b="1" dirty="0" err="1" smtClean="0">
                <a:solidFill>
                  <a:schemeClr val="tx1"/>
                </a:solidFill>
              </a:rPr>
              <a:t>백만원</a:t>
            </a:r>
            <a:r>
              <a:rPr lang="ko-KR" altLang="en-US" sz="1100" b="1" dirty="0" smtClean="0">
                <a:solidFill>
                  <a:schemeClr val="tx1"/>
                </a:solidFill>
              </a:rPr>
              <a:t> 포함</a:t>
            </a:r>
            <a:r>
              <a:rPr lang="en-US" altLang="ko-KR" sz="1100" b="1" dirty="0" smtClean="0">
                <a:solidFill>
                  <a:schemeClr val="tx1"/>
                </a:solidFill>
              </a:rPr>
              <a:t>)</a:t>
            </a:r>
            <a:endParaRPr lang="en-US" sz="1100" b="1" dirty="0" smtClean="0">
              <a:solidFill>
                <a:srgbClr val="00206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56632" y="4551643"/>
            <a:ext cx="1724700" cy="146535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2060"/>
                </a:solidFill>
              </a:rPr>
              <a:t>유</a:t>
            </a:r>
            <a:r>
              <a:rPr lang="ko-KR" altLang="en-US" b="1" dirty="0">
                <a:solidFill>
                  <a:srgbClr val="002060"/>
                </a:solidFill>
              </a:rPr>
              <a:t>형</a:t>
            </a:r>
            <a:r>
              <a:rPr lang="en-US" b="1" dirty="0" smtClean="0">
                <a:solidFill>
                  <a:srgbClr val="002060"/>
                </a:solidFill>
              </a:rPr>
              <a:t> 2</a:t>
            </a:r>
          </a:p>
          <a:p>
            <a:pPr algn="ctr"/>
            <a:r>
              <a:rPr lang="ko-KR" altLang="en-US" sz="1600" b="1" dirty="0" err="1" smtClean="0">
                <a:solidFill>
                  <a:srgbClr val="002060"/>
                </a:solidFill>
              </a:rPr>
              <a:t>국내장기정주</a:t>
            </a:r>
            <a:r>
              <a:rPr lang="ko-KR" altLang="en-US" sz="1600" b="1" dirty="0" err="1">
                <a:solidFill>
                  <a:srgbClr val="002060"/>
                </a:solidFill>
              </a:rPr>
              <a:t>형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</a:rPr>
              <a:t>국</a:t>
            </a:r>
            <a:r>
              <a:rPr lang="ko-KR" altLang="en-US" sz="1600" dirty="0">
                <a:solidFill>
                  <a:srgbClr val="002060"/>
                </a:solidFill>
              </a:rPr>
              <a:t>내</a:t>
            </a:r>
            <a:r>
              <a:rPr lang="en-US" sz="1600" dirty="0" smtClean="0">
                <a:solidFill>
                  <a:srgbClr val="002060"/>
                </a:solidFill>
              </a:rPr>
              <a:t>→</a:t>
            </a:r>
            <a:r>
              <a:rPr lang="ko-KR" altLang="en-US" sz="1600" dirty="0">
                <a:solidFill>
                  <a:srgbClr val="002060"/>
                </a:solidFill>
              </a:rPr>
              <a:t>국내</a:t>
            </a:r>
            <a:r>
              <a:rPr lang="en-US" sz="1600" dirty="0" smtClean="0">
                <a:solidFill>
                  <a:srgbClr val="002060"/>
                </a:solidFill>
              </a:rPr>
              <a:t>)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271552" y="4550772"/>
            <a:ext cx="4545875" cy="1470770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r>
              <a:rPr lang="ko-KR" altLang="en-US" b="1" dirty="0" smtClean="0">
                <a:solidFill>
                  <a:schemeClr val="tx1"/>
                </a:solidFill>
              </a:rPr>
              <a:t>총 인건비 중 </a:t>
            </a:r>
            <a:r>
              <a:rPr lang="en-US" altLang="ko-KR" b="1" dirty="0" smtClean="0">
                <a:solidFill>
                  <a:schemeClr val="tx1"/>
                </a:solidFill>
              </a:rPr>
              <a:t>40</a:t>
            </a:r>
            <a:r>
              <a:rPr lang="ko-KR" altLang="en-US" b="1" dirty="0" err="1" smtClean="0">
                <a:solidFill>
                  <a:schemeClr val="tx1"/>
                </a:solidFill>
              </a:rPr>
              <a:t>백만원까지</a:t>
            </a:r>
            <a:r>
              <a:rPr lang="ko-KR" altLang="en-US" b="1" dirty="0" smtClean="0">
                <a:solidFill>
                  <a:schemeClr val="tx1"/>
                </a:solidFill>
              </a:rPr>
              <a:t> 정부 지원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en-US" sz="1100" dirty="0" smtClean="0">
                <a:solidFill>
                  <a:schemeClr val="tx1"/>
                </a:solidFill>
              </a:rPr>
              <a:t>※ (</a:t>
            </a:r>
            <a:r>
              <a:rPr lang="ko-KR" altLang="en-US" sz="1100" dirty="0" smtClean="0">
                <a:solidFill>
                  <a:schemeClr val="tx1"/>
                </a:solidFill>
              </a:rPr>
              <a:t>유형</a:t>
            </a:r>
            <a:r>
              <a:rPr lang="en-US" altLang="ko-KR" sz="1100" dirty="0" smtClean="0">
                <a:solidFill>
                  <a:schemeClr val="tx1"/>
                </a:solidFill>
              </a:rPr>
              <a:t>2)</a:t>
            </a:r>
            <a:r>
              <a:rPr lang="ko-KR" altLang="en-US" sz="1100" dirty="0" smtClean="0">
                <a:solidFill>
                  <a:schemeClr val="tx1"/>
                </a:solidFill>
              </a:rPr>
              <a:t>의 경우 체재비</a:t>
            </a:r>
            <a:r>
              <a:rPr lang="en-US" altLang="ko-KR" sz="1100" dirty="0" smtClean="0">
                <a:solidFill>
                  <a:schemeClr val="tx1"/>
                </a:solidFill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</a:rPr>
              <a:t>기타경비</a:t>
            </a:r>
            <a:r>
              <a:rPr lang="en-US" altLang="ko-KR" sz="1100" dirty="0" smtClean="0">
                <a:solidFill>
                  <a:schemeClr val="tx1"/>
                </a:solidFill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</a:rPr>
              <a:t>유치기관지원비 등은 지원되지 않으며</a:t>
            </a:r>
            <a:r>
              <a:rPr lang="en-US" altLang="ko-KR" sz="1100" dirty="0" smtClean="0">
                <a:solidFill>
                  <a:schemeClr val="tx1"/>
                </a:solidFill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</a:rPr>
              <a:t>신진연구자 총 인건비의 </a:t>
            </a:r>
            <a:r>
              <a:rPr lang="en-US" altLang="ko-KR" sz="1100" dirty="0" smtClean="0">
                <a:solidFill>
                  <a:schemeClr val="tx1"/>
                </a:solidFill>
              </a:rPr>
              <a:t>20% </a:t>
            </a:r>
            <a:r>
              <a:rPr lang="ko-KR" altLang="en-US" sz="1100" dirty="0" smtClean="0">
                <a:solidFill>
                  <a:schemeClr val="tx1"/>
                </a:solidFill>
              </a:rPr>
              <a:t>이상 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>
              <a:lnSpc>
                <a:spcPct val="130000"/>
              </a:lnSpc>
            </a:pPr>
            <a:r>
              <a:rPr lang="ko-KR" altLang="en-US" sz="1100" dirty="0" smtClean="0">
                <a:solidFill>
                  <a:schemeClr val="tx1"/>
                </a:solidFill>
              </a:rPr>
              <a:t>기관 지원 필수</a:t>
            </a:r>
            <a:endParaRPr lang="en-US" sz="1100" b="1" dirty="0" smtClean="0">
              <a:solidFill>
                <a:srgbClr val="002060"/>
              </a:solidFill>
            </a:endParaRPr>
          </a:p>
        </p:txBody>
      </p:sp>
      <p:sp>
        <p:nvSpPr>
          <p:cNvPr id="20" name="제목 1"/>
          <p:cNvSpPr txBox="1">
            <a:spLocks/>
          </p:cNvSpPr>
          <p:nvPr/>
        </p:nvSpPr>
        <p:spPr>
          <a:xfrm>
            <a:off x="544016" y="188640"/>
            <a:ext cx="7772400" cy="7197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4</a:t>
            </a: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. </a:t>
            </a:r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해외우수신진연구자유치사업 </a:t>
            </a: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(KRF)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3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5. </a:t>
            </a:r>
            <a:r>
              <a:rPr lang="ko-KR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신청 방법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752114" y="6573035"/>
            <a:ext cx="50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073464" y="1924736"/>
            <a:ext cx="3380969" cy="146535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2060"/>
                </a:solidFill>
              </a:rPr>
              <a:t>연구책임자 정보갱신</a:t>
            </a:r>
            <a:endParaRPr lang="en-US" altLang="ko-KR" b="1" dirty="0" smtClean="0">
              <a:solidFill>
                <a:srgbClr val="002060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ko-KR" altLang="en-US" b="1" dirty="0" smtClean="0">
                <a:solidFill>
                  <a:srgbClr val="002060"/>
                </a:solidFill>
              </a:rPr>
              <a:t>학위정보 등</a:t>
            </a:r>
            <a:r>
              <a:rPr lang="en-US" altLang="ko-KR" b="1" dirty="0" smtClean="0">
                <a:solidFill>
                  <a:srgbClr val="002060"/>
                </a:solidFill>
              </a:rPr>
              <a:t>)</a:t>
            </a:r>
          </a:p>
          <a:p>
            <a:pPr algn="ctr">
              <a:lnSpc>
                <a:spcPct val="120000"/>
              </a:lnSpc>
            </a:pPr>
            <a:r>
              <a:rPr lang="en-US" sz="1400" b="1" dirty="0" smtClean="0">
                <a:solidFill>
                  <a:srgbClr val="002060"/>
                </a:solidFill>
              </a:rPr>
              <a:t>*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한국연구자정보</a:t>
            </a:r>
            <a:r>
              <a:rPr lang="en-US" altLang="ko-KR" sz="1400" b="1" dirty="0" smtClean="0">
                <a:solidFill>
                  <a:srgbClr val="002060"/>
                </a:solidFill>
              </a:rPr>
              <a:t>(KRI) </a:t>
            </a:r>
            <a:r>
              <a:rPr lang="ko-KR" altLang="en-US" sz="1400" b="1" dirty="0" smtClean="0">
                <a:solidFill>
                  <a:srgbClr val="002060"/>
                </a:solidFill>
              </a:rPr>
              <a:t>이용</a:t>
            </a:r>
            <a:endParaRPr lang="en-US" altLang="ko-KR" sz="14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2060"/>
                </a:solidFill>
              </a:rPr>
              <a:t>http://www.kri.go.kr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715691" y="1923367"/>
            <a:ext cx="3380969" cy="146535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&lt;</a:t>
            </a:r>
            <a:r>
              <a:rPr lang="ko-KR" altLang="en-US" b="1" dirty="0" smtClean="0">
                <a:solidFill>
                  <a:srgbClr val="002060"/>
                </a:solidFill>
              </a:rPr>
              <a:t>연구책임자</a:t>
            </a:r>
            <a:r>
              <a:rPr lang="en-US" altLang="ko-KR" b="1" dirty="0" smtClean="0">
                <a:solidFill>
                  <a:srgbClr val="002060"/>
                </a:solidFill>
              </a:rPr>
              <a:t>&gt;</a:t>
            </a:r>
          </a:p>
          <a:p>
            <a:pPr algn="ctr"/>
            <a:r>
              <a:rPr lang="ko-KR" altLang="en-US" sz="1600" b="1" dirty="0" smtClean="0">
                <a:solidFill>
                  <a:srgbClr val="002060"/>
                </a:solidFill>
              </a:rPr>
              <a:t>사업신청서 등 제출서류 </a:t>
            </a:r>
            <a:endParaRPr lang="en-US" altLang="ko-KR" sz="1600" b="1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sz="1600" b="1" dirty="0" smtClean="0">
                <a:solidFill>
                  <a:srgbClr val="002060"/>
                </a:solidFill>
              </a:rPr>
              <a:t>온라인 등록</a:t>
            </a:r>
            <a:endParaRPr lang="en-US" altLang="ko-KR" sz="16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(ERND 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시스템</a:t>
            </a:r>
            <a:r>
              <a:rPr lang="en-US" altLang="ko-KR" sz="1600" b="1" dirty="0" smtClean="0">
                <a:solidFill>
                  <a:srgbClr val="002060"/>
                </a:solidFill>
              </a:rPr>
              <a:t>*)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030161" y="3860444"/>
            <a:ext cx="3424271" cy="146535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&lt;</a:t>
            </a:r>
            <a:r>
              <a:rPr lang="ko-KR" altLang="en-US" b="1" dirty="0" smtClean="0">
                <a:solidFill>
                  <a:srgbClr val="002060"/>
                </a:solidFill>
              </a:rPr>
              <a:t>주관기관</a:t>
            </a:r>
            <a:r>
              <a:rPr lang="en-US" altLang="ko-KR" b="1" dirty="0" smtClean="0">
                <a:solidFill>
                  <a:srgbClr val="002060"/>
                </a:solidFill>
              </a:rPr>
              <a:t>&gt;</a:t>
            </a:r>
          </a:p>
          <a:p>
            <a:pPr algn="ctr"/>
            <a:r>
              <a:rPr lang="ko-KR" altLang="en-US" sz="1600" b="1" dirty="0">
                <a:solidFill>
                  <a:srgbClr val="002060"/>
                </a:solidFill>
              </a:rPr>
              <a:t>온라인 등록사항</a:t>
            </a:r>
            <a:endParaRPr lang="en-US" altLang="ko-KR" sz="1600" b="1" dirty="0">
              <a:solidFill>
                <a:srgbClr val="002060"/>
              </a:solidFill>
            </a:endParaRPr>
          </a:p>
          <a:p>
            <a:pPr algn="ctr"/>
            <a:r>
              <a:rPr lang="ko-KR" altLang="en-US" sz="1600" b="1" dirty="0">
                <a:solidFill>
                  <a:srgbClr val="002060"/>
                </a:solidFill>
              </a:rPr>
              <a:t>확인 및 승인</a:t>
            </a:r>
            <a:endParaRPr lang="en-US" altLang="ko-KR" sz="1600" b="1" dirty="0">
              <a:solidFill>
                <a:srgbClr val="002060"/>
              </a:solidFill>
            </a:endParaRPr>
          </a:p>
          <a:p>
            <a:pPr algn="ctr"/>
            <a:r>
              <a:rPr lang="en-US" sz="1600" b="1" dirty="0">
                <a:solidFill>
                  <a:srgbClr val="002060"/>
                </a:solidFill>
              </a:rPr>
              <a:t>(ERND </a:t>
            </a:r>
            <a:r>
              <a:rPr lang="ko-KR" altLang="en-US" sz="1600" b="1" dirty="0">
                <a:solidFill>
                  <a:srgbClr val="002060"/>
                </a:solidFill>
              </a:rPr>
              <a:t>시스템</a:t>
            </a:r>
            <a:r>
              <a:rPr lang="en-US" altLang="ko-KR" sz="1600" b="1" dirty="0">
                <a:solidFill>
                  <a:srgbClr val="002060"/>
                </a:solidFill>
              </a:rPr>
              <a:t>*)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715691" y="3860444"/>
            <a:ext cx="3380969" cy="146535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dirty="0" smtClean="0">
                <a:solidFill>
                  <a:srgbClr val="002060"/>
                </a:solidFill>
              </a:rPr>
              <a:t>과제</a:t>
            </a:r>
            <a:endParaRPr lang="en-US" altLang="ko-KR" sz="1600" b="1" dirty="0" smtClean="0">
              <a:solidFill>
                <a:srgbClr val="002060"/>
              </a:solidFill>
            </a:endParaRPr>
          </a:p>
          <a:p>
            <a:pPr algn="ctr"/>
            <a:r>
              <a:rPr lang="ko-KR" altLang="en-US" sz="1600" b="1" dirty="0" smtClean="0">
                <a:solidFill>
                  <a:srgbClr val="002060"/>
                </a:solidFill>
              </a:rPr>
              <a:t>신청 완료</a:t>
            </a:r>
            <a:endParaRPr lang="en-US" altLang="ko-KR" sz="16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(</a:t>
            </a:r>
            <a:r>
              <a:rPr lang="ko-KR" altLang="en-US" sz="1600" b="1" dirty="0" smtClean="0">
                <a:solidFill>
                  <a:srgbClr val="002060"/>
                </a:solidFill>
              </a:rPr>
              <a:t>접수번호 생성</a:t>
            </a:r>
            <a:r>
              <a:rPr lang="en-US" altLang="ko-KR" sz="1600" b="1" dirty="0" smtClean="0">
                <a:solidFill>
                  <a:srgbClr val="002060"/>
                </a:solidFill>
              </a:rPr>
              <a:t>)</a:t>
            </a:r>
            <a:endParaRPr lang="en-GB" sz="1600" b="1" dirty="0">
              <a:solidFill>
                <a:srgbClr val="002060"/>
              </a:solidFill>
            </a:endParaRPr>
          </a:p>
        </p:txBody>
      </p:sp>
      <p:sp>
        <p:nvSpPr>
          <p:cNvPr id="2" name="오른쪽 화살표 1"/>
          <p:cNvSpPr/>
          <p:nvPr/>
        </p:nvSpPr>
        <p:spPr>
          <a:xfrm>
            <a:off x="4369525" y="2486304"/>
            <a:ext cx="411481" cy="316103"/>
          </a:xfrm>
          <a:prstGeom prst="rightArrow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오른쪽 화살표 22"/>
          <p:cNvSpPr/>
          <p:nvPr/>
        </p:nvSpPr>
        <p:spPr>
          <a:xfrm>
            <a:off x="750147" y="4455722"/>
            <a:ext cx="411481" cy="316103"/>
          </a:xfrm>
          <a:prstGeom prst="rightArrow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오른쪽 화살표 23"/>
          <p:cNvSpPr/>
          <p:nvPr/>
        </p:nvSpPr>
        <p:spPr>
          <a:xfrm>
            <a:off x="4405582" y="4446754"/>
            <a:ext cx="411481" cy="316103"/>
          </a:xfrm>
          <a:prstGeom prst="rightArrow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342608" y="5627204"/>
            <a:ext cx="4537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 ERND (NRF </a:t>
            </a:r>
            <a:r>
              <a:rPr lang="ko-KR" altLang="en-US" sz="1600" dirty="0" smtClean="0"/>
              <a:t>사업관리 시스템</a:t>
            </a:r>
            <a:r>
              <a:rPr lang="en-US" sz="1600" dirty="0" smtClean="0"/>
              <a:t>: www.ernd.nrf.re.kr)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37887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6. </a:t>
            </a:r>
            <a:r>
              <a:rPr lang="ko-KR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문의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1708094"/>
            <a:ext cx="9144000" cy="3804432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988153" y="1631671"/>
            <a:ext cx="794684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</a:rPr>
              <a:t>E-mail: </a:t>
            </a:r>
            <a:r>
              <a:rPr lang="en-US" sz="3200" b="1" dirty="0" smtClean="0"/>
              <a:t>bpkrf@nrf.re.kr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</a:rPr>
              <a:t>Phone: </a:t>
            </a:r>
            <a:r>
              <a:rPr lang="en-US" sz="3200" b="1" dirty="0" smtClean="0"/>
              <a:t>+82-2-3460-5637/5624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</a:rPr>
              <a:t>Homepage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</a:rPr>
              <a:t>: </a:t>
            </a:r>
            <a:r>
              <a:rPr lang="en-US" sz="3200" b="1" dirty="0" smtClean="0"/>
              <a:t>www.bpkrf.or.kr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 </a:t>
            </a:r>
            <a:r>
              <a:rPr lang="en-US" sz="3200" b="1" dirty="0" smtClean="0"/>
              <a:t> www.nrf.re.kr/biz/main/total?biz_no=327</a:t>
            </a:r>
          </a:p>
          <a:p>
            <a:pPr>
              <a:lnSpc>
                <a:spcPct val="150000"/>
              </a:lnSpc>
            </a:pPr>
            <a:endParaRPr lang="en-US" sz="3200" b="1" dirty="0" smtClean="0"/>
          </a:p>
          <a:p>
            <a:pPr>
              <a:lnSpc>
                <a:spcPct val="150000"/>
              </a:lnSpc>
            </a:pPr>
            <a:endParaRPr lang="en-GB" sz="3200" b="1" dirty="0">
              <a:solidFill>
                <a:srgbClr val="002060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16" y="1915288"/>
            <a:ext cx="337419" cy="33741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59" y="2638697"/>
            <a:ext cx="341376" cy="34137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69" y="3355977"/>
            <a:ext cx="343366" cy="343366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752114" y="6573035"/>
            <a:ext cx="509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12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66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ko-KR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목차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600584" y="1286311"/>
            <a:ext cx="4754880" cy="4905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b="1" dirty="0" smtClean="0"/>
              <a:t>1.  NRF </a:t>
            </a:r>
            <a:r>
              <a:rPr lang="ko-KR" altLang="en-US" sz="2000" b="1" dirty="0" smtClean="0"/>
              <a:t>소개</a:t>
            </a:r>
            <a:endParaRPr lang="en-US" altLang="ko-KR" sz="2000" b="1" dirty="0" smtClean="0"/>
          </a:p>
          <a:p>
            <a:pPr>
              <a:lnSpc>
                <a:spcPct val="120000"/>
              </a:lnSpc>
            </a:pPr>
            <a:r>
              <a:rPr lang="en-US" sz="2000" b="1" dirty="0" smtClean="0"/>
              <a:t>     </a:t>
            </a:r>
            <a:r>
              <a:rPr lang="en-US" sz="1600" b="1" dirty="0" smtClean="0"/>
              <a:t>1.1 NRF</a:t>
            </a:r>
            <a:r>
              <a:rPr lang="ko-KR" altLang="en-US" sz="1600" b="1" dirty="0" smtClean="0"/>
              <a:t>는</a:t>
            </a:r>
            <a:r>
              <a:rPr lang="en-US" altLang="ko-KR" sz="1600" b="1" dirty="0" smtClean="0"/>
              <a:t>?</a:t>
            </a:r>
            <a:endParaRPr lang="en-US" sz="1600" b="1" dirty="0" smtClean="0"/>
          </a:p>
          <a:p>
            <a:pPr>
              <a:lnSpc>
                <a:spcPct val="120000"/>
              </a:lnSpc>
            </a:pPr>
            <a:r>
              <a:rPr lang="en-US" sz="1600" b="1" dirty="0"/>
              <a:t> </a:t>
            </a:r>
            <a:r>
              <a:rPr lang="en-US" sz="1600" b="1" dirty="0" smtClean="0"/>
              <a:t>     1.2 </a:t>
            </a:r>
            <a:r>
              <a:rPr lang="en-US" sz="1600" b="1" dirty="0"/>
              <a:t>Mission and </a:t>
            </a:r>
            <a:r>
              <a:rPr lang="en-US" sz="1600" b="1" dirty="0" smtClean="0"/>
              <a:t>Vision</a:t>
            </a:r>
          </a:p>
          <a:p>
            <a:pPr>
              <a:lnSpc>
                <a:spcPct val="120000"/>
              </a:lnSpc>
            </a:pPr>
            <a:r>
              <a:rPr lang="en-US" sz="1600" b="1" dirty="0"/>
              <a:t> </a:t>
            </a:r>
            <a:r>
              <a:rPr lang="en-US" sz="1600" b="1" dirty="0" smtClean="0"/>
              <a:t>     1.3 </a:t>
            </a:r>
            <a:r>
              <a:rPr lang="ko-KR" altLang="en-US" sz="1600" b="1" dirty="0" smtClean="0"/>
              <a:t>예산</a:t>
            </a:r>
            <a:endParaRPr lang="en-US" altLang="ko-KR" sz="1600" b="1" dirty="0" smtClean="0"/>
          </a:p>
          <a:p>
            <a:pPr>
              <a:lnSpc>
                <a:spcPct val="120000"/>
              </a:lnSpc>
            </a:pPr>
            <a:r>
              <a:rPr lang="en-US" sz="2000" b="1" dirty="0" smtClean="0"/>
              <a:t>2.  </a:t>
            </a:r>
            <a:r>
              <a:rPr lang="ko-KR" altLang="en-US" sz="2000" b="1" dirty="0" smtClean="0"/>
              <a:t>프로그램 소개</a:t>
            </a:r>
            <a:endParaRPr lang="en-US" altLang="ko-KR" sz="2000" b="1" dirty="0" smtClean="0"/>
          </a:p>
          <a:p>
            <a:pPr>
              <a:lnSpc>
                <a:spcPct val="120000"/>
              </a:lnSpc>
            </a:pPr>
            <a:r>
              <a:rPr lang="en-US" altLang="ko-KR" sz="2000" b="1" dirty="0" smtClean="0"/>
              <a:t>3.  </a:t>
            </a:r>
            <a:r>
              <a:rPr lang="ko-KR" altLang="en-US" sz="2000" b="1" dirty="0" smtClean="0"/>
              <a:t>해외고급과학자초빙사업 </a:t>
            </a:r>
            <a:r>
              <a:rPr lang="en-US" altLang="ko-KR" sz="2000" b="1" dirty="0" smtClean="0"/>
              <a:t>(BP)</a:t>
            </a:r>
          </a:p>
          <a:p>
            <a:pPr>
              <a:lnSpc>
                <a:spcPct val="120000"/>
              </a:lnSpc>
            </a:pPr>
            <a:r>
              <a:rPr lang="en-US" sz="2000" b="1" dirty="0" smtClean="0"/>
              <a:t>     </a:t>
            </a:r>
            <a:r>
              <a:rPr lang="en-US" sz="1600" b="1" dirty="0" smtClean="0"/>
              <a:t>3.1 </a:t>
            </a:r>
            <a:r>
              <a:rPr lang="ko-KR" altLang="en-US" sz="1600" b="1" dirty="0" smtClean="0"/>
              <a:t>초빙대상과 주관연구기관</a:t>
            </a:r>
            <a:endParaRPr lang="en-US" sz="1600" b="1" dirty="0" smtClean="0"/>
          </a:p>
          <a:p>
            <a:pPr>
              <a:lnSpc>
                <a:spcPct val="120000"/>
              </a:lnSpc>
            </a:pPr>
            <a:r>
              <a:rPr lang="en-US" sz="1600" b="1" dirty="0"/>
              <a:t> </a:t>
            </a:r>
            <a:r>
              <a:rPr lang="en-US" sz="1600" b="1" dirty="0" smtClean="0"/>
              <a:t>     3.2 </a:t>
            </a:r>
            <a:r>
              <a:rPr lang="ko-KR" altLang="en-US" sz="1600" b="1" dirty="0" smtClean="0"/>
              <a:t>지원내용</a:t>
            </a:r>
            <a:endParaRPr lang="en-GB" sz="1600" b="1" dirty="0" smtClean="0"/>
          </a:p>
          <a:p>
            <a:pPr>
              <a:lnSpc>
                <a:spcPct val="120000"/>
              </a:lnSpc>
            </a:pPr>
            <a:r>
              <a:rPr lang="en-US" sz="2000" b="1" dirty="0" smtClean="0"/>
              <a:t>4.  </a:t>
            </a:r>
            <a:r>
              <a:rPr lang="ko-KR" altLang="en-US" sz="2000" b="1" dirty="0" smtClean="0"/>
              <a:t>해외우수신진연구자유치사업</a:t>
            </a:r>
            <a:r>
              <a:rPr lang="en-US" sz="2000" b="1" dirty="0" smtClean="0"/>
              <a:t> (KRF)</a:t>
            </a:r>
          </a:p>
          <a:p>
            <a:pPr>
              <a:lnSpc>
                <a:spcPct val="120000"/>
              </a:lnSpc>
            </a:pPr>
            <a:r>
              <a:rPr lang="en-US" sz="2000" b="1" dirty="0" smtClean="0"/>
              <a:t>     </a:t>
            </a:r>
            <a:r>
              <a:rPr lang="en-US" sz="1600" b="1" dirty="0" smtClean="0"/>
              <a:t>4.1 </a:t>
            </a:r>
            <a:r>
              <a:rPr lang="ko-KR" altLang="en-US" sz="1600" b="1" dirty="0" smtClean="0"/>
              <a:t>초빙대상과 주관연구기관</a:t>
            </a:r>
            <a:endParaRPr lang="en-US" sz="1600" b="1" dirty="0" smtClean="0"/>
          </a:p>
          <a:p>
            <a:pPr>
              <a:lnSpc>
                <a:spcPct val="120000"/>
              </a:lnSpc>
            </a:pPr>
            <a:r>
              <a:rPr lang="en-US" sz="1600" b="1" dirty="0" smtClean="0"/>
              <a:t>      4.2 </a:t>
            </a:r>
            <a:r>
              <a:rPr lang="ko-KR" altLang="en-US" sz="1600" b="1" dirty="0" smtClean="0"/>
              <a:t>지원내</a:t>
            </a:r>
            <a:r>
              <a:rPr lang="ko-KR" altLang="en-US" sz="1600" b="1" dirty="0"/>
              <a:t>용</a:t>
            </a:r>
            <a:endParaRPr lang="en-US" sz="1600" b="1" dirty="0" smtClean="0"/>
          </a:p>
          <a:p>
            <a:pPr>
              <a:lnSpc>
                <a:spcPct val="120000"/>
              </a:lnSpc>
            </a:pPr>
            <a:r>
              <a:rPr lang="en-US" sz="2000" b="1" dirty="0" smtClean="0"/>
              <a:t>5.  </a:t>
            </a:r>
            <a:r>
              <a:rPr lang="ko-KR" altLang="en-US" sz="2000" b="1" dirty="0" smtClean="0"/>
              <a:t>신</a:t>
            </a:r>
            <a:r>
              <a:rPr lang="ko-KR" altLang="en-US" sz="2000" b="1" dirty="0"/>
              <a:t>청</a:t>
            </a:r>
            <a:r>
              <a:rPr lang="ko-KR" altLang="en-US" sz="2000" b="1" dirty="0" smtClean="0"/>
              <a:t> 방법</a:t>
            </a:r>
            <a:endParaRPr lang="en-US" sz="2000" b="1" dirty="0" smtClean="0"/>
          </a:p>
          <a:p>
            <a:pPr>
              <a:lnSpc>
                <a:spcPct val="120000"/>
              </a:lnSpc>
            </a:pPr>
            <a:r>
              <a:rPr lang="en-US" sz="2000" b="1" dirty="0" smtClean="0"/>
              <a:t>6.  </a:t>
            </a:r>
            <a:r>
              <a:rPr lang="ko-KR" altLang="en-US" sz="2000" b="1" dirty="0" smtClean="0"/>
              <a:t>문의</a:t>
            </a:r>
            <a:endParaRPr lang="en-US" sz="2000" b="1" dirty="0" smtClean="0"/>
          </a:p>
          <a:p>
            <a:pPr marL="457200" indent="-457200">
              <a:buAutoNum type="arabicPeriod" startAt="5"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1660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1</a:t>
            </a: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. NRF </a:t>
            </a:r>
            <a:r>
              <a:rPr lang="ko-KR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소개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817428" y="6556238"/>
            <a:ext cx="57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1337" y="1149532"/>
            <a:ext cx="475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1.1 NRF</a:t>
            </a:r>
            <a:r>
              <a:rPr lang="ko-KR" altLang="en-US" sz="2000" b="1" dirty="0" smtClean="0"/>
              <a:t>란</a:t>
            </a:r>
            <a:r>
              <a:rPr lang="en-US" altLang="ko-KR" sz="2000" b="1" dirty="0" smtClean="0"/>
              <a:t>?</a:t>
            </a:r>
            <a:endParaRPr lang="en-GB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4302" y="2502187"/>
            <a:ext cx="88753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b="1" dirty="0" smtClean="0"/>
              <a:t>한국연구재단 </a:t>
            </a:r>
            <a:r>
              <a:rPr lang="en-US" altLang="ko-KR" sz="2000" b="1" dirty="0" smtClean="0"/>
              <a:t>(National Research Foundation of Korea) </a:t>
            </a:r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15C95"/>
                </a:solidFill>
              </a:rPr>
              <a:t>은 </a:t>
            </a:r>
            <a:r>
              <a:rPr lang="en-US" altLang="ko-KR" sz="2000" b="1" dirty="0" smtClean="0">
                <a:solidFill>
                  <a:srgbClr val="015C95"/>
                </a:solidFill>
              </a:rPr>
              <a:t>2009</a:t>
            </a:r>
            <a:r>
              <a:rPr lang="ko-KR" altLang="en-US" sz="2000" b="1" dirty="0" smtClean="0">
                <a:solidFill>
                  <a:srgbClr val="015C95"/>
                </a:solidFill>
              </a:rPr>
              <a:t>년 </a:t>
            </a:r>
            <a:r>
              <a:rPr lang="en-US" altLang="ko-KR" sz="2000" b="1" dirty="0" smtClean="0">
                <a:solidFill>
                  <a:srgbClr val="015C95"/>
                </a:solidFill>
              </a:rPr>
              <a:t>6</a:t>
            </a:r>
            <a:r>
              <a:rPr lang="ko-KR" altLang="en-US" sz="2000" b="1" dirty="0" smtClean="0">
                <a:solidFill>
                  <a:srgbClr val="015C95"/>
                </a:solidFill>
              </a:rPr>
              <a:t>월에 설립된 연구관리전문기관입니다</a:t>
            </a:r>
            <a:r>
              <a:rPr lang="en-US" altLang="ko-KR" sz="2000" b="1" dirty="0" smtClean="0">
                <a:solidFill>
                  <a:srgbClr val="015C95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2000" b="1" dirty="0" smtClean="0">
                <a:solidFill>
                  <a:srgbClr val="015C95"/>
                </a:solidFill>
              </a:rPr>
              <a:t>NRF</a:t>
            </a:r>
            <a:r>
              <a:rPr lang="ko-KR" altLang="en-US" sz="2000" b="1" dirty="0" smtClean="0">
                <a:solidFill>
                  <a:srgbClr val="015C95"/>
                </a:solidFill>
              </a:rPr>
              <a:t>는 학술 및 연구개발 활동과 관련 인력의 양성 및 활용을 </a:t>
            </a:r>
            <a:endParaRPr lang="en-US" altLang="ko-KR" sz="2000" b="1" dirty="0" smtClean="0">
              <a:solidFill>
                <a:srgbClr val="015C95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15C95"/>
                </a:solidFill>
              </a:rPr>
              <a:t>보다 효율적이고 공정하게 수행함으로써 </a:t>
            </a:r>
            <a:endParaRPr lang="en-US" altLang="ko-KR" sz="2000" b="1" dirty="0" smtClean="0">
              <a:solidFill>
                <a:srgbClr val="015C95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2000" b="1" dirty="0" smtClean="0">
                <a:solidFill>
                  <a:srgbClr val="015C95"/>
                </a:solidFill>
              </a:rPr>
              <a:t>국가의 학술 및 과학기술 진흥과 연구역량 제고에 기여하고 있습니다</a:t>
            </a:r>
            <a:r>
              <a:rPr lang="en-US" altLang="ko-KR" sz="2000" b="1" dirty="0" smtClean="0">
                <a:solidFill>
                  <a:srgbClr val="015C95"/>
                </a:solidFill>
              </a:rPr>
              <a:t>. </a:t>
            </a:r>
            <a:endParaRPr lang="en-US" altLang="ko-KR" sz="500" b="1" dirty="0" smtClean="0">
              <a:solidFill>
                <a:srgbClr val="015C9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4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1</a:t>
            </a: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. NRF Overview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817428" y="6556238"/>
            <a:ext cx="57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1337" y="1149532"/>
            <a:ext cx="475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1.2 Mission and Vision</a:t>
            </a:r>
            <a:endParaRPr lang="en-GB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80" y="1549642"/>
            <a:ext cx="7689637" cy="463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392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1</a:t>
            </a: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. NRF Overview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817428" y="6556238"/>
            <a:ext cx="57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1337" y="1149532"/>
            <a:ext cx="475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1.3 </a:t>
            </a:r>
            <a:r>
              <a:rPr lang="ko-KR" altLang="en-US" sz="2000" b="1" dirty="0" smtClean="0"/>
              <a:t>예산</a:t>
            </a:r>
            <a:endParaRPr lang="en-GB" sz="2000" b="1" dirty="0"/>
          </a:p>
        </p:txBody>
      </p:sp>
      <p:grpSp>
        <p:nvGrpSpPr>
          <p:cNvPr id="42" name="그룹 41"/>
          <p:cNvGrpSpPr/>
          <p:nvPr/>
        </p:nvGrpSpPr>
        <p:grpSpPr>
          <a:xfrm>
            <a:off x="-1417348" y="1708707"/>
            <a:ext cx="10143336" cy="4214336"/>
            <a:chOff x="-1601731" y="1072767"/>
            <a:chExt cx="11382295" cy="4794048"/>
          </a:xfrm>
        </p:grpSpPr>
        <p:graphicFrame>
          <p:nvGraphicFramePr>
            <p:cNvPr id="50" name="차트 49"/>
            <p:cNvGraphicFramePr/>
            <p:nvPr>
              <p:extLst>
                <p:ext uri="{D42A27DB-BD31-4B8C-83A1-F6EECF244321}">
                  <p14:modId xmlns:p14="http://schemas.microsoft.com/office/powerpoint/2010/main" val="352909307"/>
                </p:ext>
              </p:extLst>
            </p:nvPr>
          </p:nvGraphicFramePr>
          <p:xfrm>
            <a:off x="1719354" y="2070140"/>
            <a:ext cx="6243012" cy="37966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44" name="직선 연결선 43"/>
            <p:cNvCxnSpPr/>
            <p:nvPr/>
          </p:nvCxnSpPr>
          <p:spPr>
            <a:xfrm>
              <a:off x="3405000" y="1072767"/>
              <a:ext cx="1563414" cy="0"/>
            </a:xfrm>
            <a:prstGeom prst="line">
              <a:avLst/>
            </a:prstGeom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>
              <a:off x="4937587" y="1072767"/>
              <a:ext cx="1563414" cy="0"/>
            </a:xfrm>
            <a:prstGeom prst="line">
              <a:avLst/>
            </a:prstGeom>
            <a:ln w="28575">
              <a:solidFill>
                <a:srgbClr val="004B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직사각형 45">
              <a:extLst>
                <a:ext uri="{FF2B5EF4-FFF2-40B4-BE49-F238E27FC236}">
                  <a16:creationId xmlns:a16="http://schemas.microsoft.com/office/drawing/2014/main" xmlns="" id="{3FEA7221-2B20-4C75-850C-2CB9933B8199}"/>
                </a:ext>
              </a:extLst>
            </p:cNvPr>
            <p:cNvSpPr/>
            <p:nvPr/>
          </p:nvSpPr>
          <p:spPr>
            <a:xfrm>
              <a:off x="4063933" y="1120480"/>
              <a:ext cx="1905291" cy="455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 fontAlgn="base" latinLnBrk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2000" b="1" kern="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gradFill>
                    <a:gsLst>
                      <a:gs pos="0">
                        <a:srgbClr val="004B9D"/>
                      </a:gs>
                      <a:gs pos="100000">
                        <a:srgbClr val="0480B8"/>
                      </a:gs>
                    </a:gsLst>
                    <a:lin ang="0" scaled="0"/>
                  </a:gradFill>
                  <a:ea typeface="맑은 고딕" panose="020B0503020000020004" pitchFamily="50" charset="-127"/>
                  <a:cs typeface="Arial" panose="020B0604020202020204" pitchFamily="34" charset="0"/>
                </a:rPr>
                <a:t>NRF </a:t>
              </a:r>
              <a:r>
                <a:rPr lang="ko-KR" altLang="en-US" sz="2000" b="1" kern="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gradFill>
                    <a:gsLst>
                      <a:gs pos="0">
                        <a:srgbClr val="004B9D"/>
                      </a:gs>
                      <a:gs pos="100000">
                        <a:srgbClr val="0480B8"/>
                      </a:gs>
                    </a:gsLst>
                    <a:lin ang="0" scaled="0"/>
                  </a:gradFill>
                  <a:ea typeface="맑은 고딕" panose="020B0503020000020004" pitchFamily="50" charset="-127"/>
                  <a:cs typeface="Arial" panose="020B0604020202020204" pitchFamily="34" charset="0"/>
                </a:rPr>
                <a:t>예산현황</a:t>
              </a:r>
              <a:endParaRPr lang="en-US" altLang="ko-KR" sz="2000" b="1" kern="0" dirty="0">
                <a:ln>
                  <a:solidFill>
                    <a:prstClr val="white">
                      <a:alpha val="0"/>
                    </a:prstClr>
                  </a:solidFill>
                </a:ln>
                <a:gradFill>
                  <a:gsLst>
                    <a:gs pos="0">
                      <a:srgbClr val="004B9D"/>
                    </a:gs>
                    <a:gs pos="100000">
                      <a:srgbClr val="0480B8"/>
                    </a:gs>
                  </a:gsLst>
                  <a:lin ang="0" scaled="0"/>
                </a:gradFill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83686" y="1513399"/>
              <a:ext cx="2538627" cy="4201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 latinLnBrk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b="1" kern="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(</a:t>
              </a:r>
              <a:r>
                <a:rPr lang="ko-KR" altLang="en-US" b="1" kern="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단위</a:t>
              </a:r>
              <a:r>
                <a:rPr lang="en-US" altLang="ko-KR" b="1" kern="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: </a:t>
              </a:r>
              <a:r>
                <a:rPr lang="ko-KR" altLang="en-US" b="1" kern="0" dirty="0" err="1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억원</a:t>
              </a:r>
              <a:r>
                <a:rPr lang="en-US" altLang="ko-KR" b="1" kern="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)</a:t>
              </a:r>
              <a:endParaRPr lang="en-US" altLang="ko-KR" b="1" kern="0" dirty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graphicFrame>
          <p:nvGraphicFramePr>
            <p:cNvPr id="48" name="차트 47"/>
            <p:cNvGraphicFramePr/>
            <p:nvPr>
              <p:extLst>
                <p:ext uri="{D42A27DB-BD31-4B8C-83A1-F6EECF244321}">
                  <p14:modId xmlns:p14="http://schemas.microsoft.com/office/powerpoint/2010/main" val="4005992988"/>
                </p:ext>
              </p:extLst>
            </p:nvPr>
          </p:nvGraphicFramePr>
          <p:xfrm>
            <a:off x="2066388" y="2204864"/>
            <a:ext cx="5742394" cy="361617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9" name="TextBox 48"/>
            <p:cNvSpPr txBox="1"/>
            <p:nvPr/>
          </p:nvSpPr>
          <p:spPr>
            <a:xfrm>
              <a:off x="3912022" y="3429001"/>
              <a:ext cx="2057202" cy="9511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 latinLnBrk="0">
                <a:lnSpc>
                  <a:spcPts val="29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ko-KR" altLang="en-US" sz="2400" b="1" kern="0" spc="-1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2"/>
                  </a:solidFill>
                  <a:latin typeface="Century Gothic" panose="020B0502020202020204" pitchFamily="34" charset="0"/>
                  <a:ea typeface="맑은 고딕" panose="020B0503020000020004" pitchFamily="50" charset="-127"/>
                </a:rPr>
                <a:t>총계</a:t>
              </a:r>
              <a:endParaRPr lang="en-US" altLang="ko-KR" sz="2400" b="1" kern="0" spc="-10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2"/>
                </a:solidFill>
                <a:latin typeface="Century Gothic" panose="020B0502020202020204" pitchFamily="34" charset="0"/>
                <a:ea typeface="맑은 고딕" panose="020B0503020000020004" pitchFamily="50" charset="-127"/>
              </a:endParaRPr>
            </a:p>
            <a:p>
              <a:pPr algn="ctr" fontAlgn="base" latinLnBrk="0">
                <a:lnSpc>
                  <a:spcPts val="29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ko-KR" sz="2400" b="1" kern="0" spc="-1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2"/>
                  </a:solidFill>
                  <a:latin typeface="Century Gothic" panose="020B0502020202020204" pitchFamily="34" charset="0"/>
                  <a:ea typeface="맑은 고딕" panose="020B0503020000020004" pitchFamily="50" charset="-127"/>
                </a:rPr>
                <a:t>5</a:t>
              </a:r>
              <a:r>
                <a:rPr lang="ko-KR" altLang="en-US" sz="2400" b="1" kern="0" spc="-1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2"/>
                  </a:solidFill>
                  <a:latin typeface="Century Gothic" panose="020B0502020202020204" pitchFamily="34" charset="0"/>
                  <a:ea typeface="맑은 고딕" panose="020B0503020000020004" pitchFamily="50" charset="-127"/>
                </a:rPr>
                <a:t>조 </a:t>
              </a:r>
              <a:r>
                <a:rPr lang="en-US" altLang="ko-KR" sz="2400" b="1" kern="0" spc="-100" dirty="0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2"/>
                  </a:solidFill>
                  <a:latin typeface="Century Gothic" panose="020B0502020202020204" pitchFamily="34" charset="0"/>
                  <a:ea typeface="맑은 고딕" panose="020B0503020000020004" pitchFamily="50" charset="-127"/>
                </a:rPr>
                <a:t>59</a:t>
              </a:r>
              <a:r>
                <a:rPr lang="ko-KR" altLang="en-US" sz="2400" b="1" kern="0" spc="-100" dirty="0" err="1" smtClean="0">
                  <a:ln>
                    <a:solidFill>
                      <a:prstClr val="white">
                        <a:alpha val="0"/>
                      </a:prstClr>
                    </a:solidFill>
                  </a:ln>
                  <a:solidFill>
                    <a:schemeClr val="tx2"/>
                  </a:solidFill>
                  <a:latin typeface="Century Gothic" panose="020B0502020202020204" pitchFamily="34" charset="0"/>
                  <a:ea typeface="맑은 고딕" panose="020B0503020000020004" pitchFamily="50" charset="-127"/>
                </a:rPr>
                <a:t>억원</a:t>
              </a:r>
              <a:endParaRPr lang="en-US" altLang="ko-KR" sz="2400" b="1" kern="0" spc="-100" dirty="0" smtClean="0">
                <a:ln>
                  <a:solidFill>
                    <a:prstClr val="white">
                      <a:alpha val="0"/>
                    </a:prstClr>
                  </a:solidFill>
                </a:ln>
                <a:solidFill>
                  <a:schemeClr val="tx2"/>
                </a:solidFill>
                <a:latin typeface="Century Gothic" panose="020B0502020202020204" pitchFamily="34" charset="0"/>
                <a:ea typeface="맑은 고딕" panose="020B0503020000020004" pitchFamily="50" charset="-127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8710976" y="3190001"/>
              <a:ext cx="1009487" cy="455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ko-KR" sz="2000" b="1" dirty="0" smtClean="0">
                  <a:ln>
                    <a:solidFill>
                      <a:srgbClr val="006699">
                        <a:alpha val="0"/>
                      </a:srgbClr>
                    </a:solidFill>
                  </a:ln>
                  <a:solidFill>
                    <a:schemeClr val="accent1"/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14,569</a:t>
              </a:r>
              <a:endParaRPr lang="en-US" altLang="ko-KR" sz="1600" b="1" dirty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chemeClr val="accent1"/>
                </a:solidFill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6826602" y="2751928"/>
              <a:ext cx="2953962" cy="4201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ko-KR" altLang="en-US" b="1" dirty="0" smtClean="0">
                  <a:ln>
                    <a:solidFill>
                      <a:srgbClr val="006699">
                        <a:alpha val="0"/>
                      </a:srgbClr>
                    </a:solidFill>
                  </a:ln>
                  <a:solidFill>
                    <a:schemeClr val="accent1"/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이공분야 기초연구 지원</a:t>
              </a:r>
              <a:endParaRPr lang="en-US" altLang="ko-KR" b="1" dirty="0" smtClean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chemeClr val="accent1"/>
                </a:solidFill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53" name="자유형 52"/>
            <p:cNvSpPr/>
            <p:nvPr/>
          </p:nvSpPr>
          <p:spPr>
            <a:xfrm>
              <a:off x="6279147" y="3192006"/>
              <a:ext cx="3260558" cy="493295"/>
            </a:xfrm>
            <a:custGeom>
              <a:avLst/>
              <a:gdLst>
                <a:gd name="connsiteX0" fmla="*/ 0 w 3260558"/>
                <a:gd name="connsiteY0" fmla="*/ 493295 h 493295"/>
                <a:gd name="connsiteX1" fmla="*/ 312821 w 3260558"/>
                <a:gd name="connsiteY1" fmla="*/ 0 h 493295"/>
                <a:gd name="connsiteX2" fmla="*/ 3260558 w 3260558"/>
                <a:gd name="connsiteY2" fmla="*/ 0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0558" h="493295">
                  <a:moveTo>
                    <a:pt x="0" y="493295"/>
                  </a:moveTo>
                  <a:lnTo>
                    <a:pt x="312821" y="0"/>
                  </a:lnTo>
                  <a:lnTo>
                    <a:pt x="3260558" y="0"/>
                  </a:lnTo>
                </a:path>
              </a:pathLst>
            </a:custGeom>
            <a:noFill/>
            <a:ln w="63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698378" y="5398322"/>
              <a:ext cx="1009487" cy="455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ko-KR" sz="2000" b="1" dirty="0" smtClean="0">
                  <a:ln>
                    <a:solidFill>
                      <a:srgbClr val="006699">
                        <a:alpha val="0"/>
                      </a:srgbClr>
                    </a:solidFill>
                  </a:ln>
                  <a:solidFill>
                    <a:schemeClr val="accent3">
                      <a:lumMod val="75000"/>
                    </a:schemeClr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17,138</a:t>
              </a:r>
              <a:endParaRPr lang="en-US" altLang="ko-KR" sz="1600" b="1" dirty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chemeClr val="accent3">
                    <a:lumMod val="75000"/>
                  </a:schemeClr>
                </a:solidFill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 flipH="1">
              <a:off x="-1601731" y="4972820"/>
              <a:ext cx="4091940" cy="4201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ko-KR" altLang="en-US" b="1" dirty="0" smtClean="0">
                  <a:ln>
                    <a:solidFill>
                      <a:srgbClr val="006699">
                        <a:alpha val="0"/>
                      </a:srgbClr>
                    </a:solidFill>
                  </a:ln>
                  <a:solidFill>
                    <a:schemeClr val="accent3">
                      <a:lumMod val="75000"/>
                    </a:schemeClr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국책연구 지원</a:t>
              </a:r>
              <a:endParaRPr lang="ko-KR" altLang="en-US" b="1" dirty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chemeClr val="accent3">
                    <a:lumMod val="75000"/>
                  </a:schemeClr>
                </a:solidFill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56" name="자유형 55"/>
            <p:cNvSpPr/>
            <p:nvPr/>
          </p:nvSpPr>
          <p:spPr>
            <a:xfrm flipH="1" flipV="1">
              <a:off x="790640" y="5095782"/>
              <a:ext cx="3272296" cy="297174"/>
            </a:xfrm>
            <a:custGeom>
              <a:avLst/>
              <a:gdLst>
                <a:gd name="connsiteX0" fmla="*/ 0 w 3260558"/>
                <a:gd name="connsiteY0" fmla="*/ 493295 h 493295"/>
                <a:gd name="connsiteX1" fmla="*/ 312821 w 3260558"/>
                <a:gd name="connsiteY1" fmla="*/ 0 h 493295"/>
                <a:gd name="connsiteX2" fmla="*/ 3260558 w 3260558"/>
                <a:gd name="connsiteY2" fmla="*/ 0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0558" h="493295">
                  <a:moveTo>
                    <a:pt x="0" y="493295"/>
                  </a:moveTo>
                  <a:lnTo>
                    <a:pt x="312821" y="0"/>
                  </a:lnTo>
                  <a:lnTo>
                    <a:pt x="3260558" y="0"/>
                  </a:lnTo>
                </a:path>
              </a:pathLst>
            </a:custGeom>
            <a:noFill/>
            <a:ln w="63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683905" y="2072941"/>
              <a:ext cx="644331" cy="455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ko-KR" sz="2000" b="1" dirty="0" smtClean="0">
                  <a:ln>
                    <a:solidFill>
                      <a:srgbClr val="006699">
                        <a:alpha val="0"/>
                      </a:srgbClr>
                    </a:solidFill>
                  </a:ln>
                  <a:solidFill>
                    <a:schemeClr val="accent5"/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464</a:t>
              </a:r>
              <a:endParaRPr lang="en-US" altLang="ko-KR" sz="1600" b="1" dirty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chemeClr val="accent5"/>
                </a:solidFill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616332" y="1674823"/>
              <a:ext cx="3171767" cy="4201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ko-KR" altLang="en-US" b="1" dirty="0" smtClean="0">
                  <a:ln>
                    <a:solidFill>
                      <a:srgbClr val="006699">
                        <a:alpha val="0"/>
                      </a:srgbClr>
                    </a:solidFill>
                  </a:ln>
                  <a:solidFill>
                    <a:schemeClr val="accent5"/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국제협력연구 지원</a:t>
              </a:r>
              <a:endParaRPr lang="ko-KR" altLang="en-US" b="1" dirty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chemeClr val="accent5"/>
                </a:solidFill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59" name="자유형 58"/>
            <p:cNvSpPr/>
            <p:nvPr/>
          </p:nvSpPr>
          <p:spPr>
            <a:xfrm flipH="1">
              <a:off x="669926" y="2052546"/>
              <a:ext cx="3949148" cy="493295"/>
            </a:xfrm>
            <a:custGeom>
              <a:avLst/>
              <a:gdLst>
                <a:gd name="connsiteX0" fmla="*/ 0 w 3260558"/>
                <a:gd name="connsiteY0" fmla="*/ 493295 h 493295"/>
                <a:gd name="connsiteX1" fmla="*/ 312821 w 3260558"/>
                <a:gd name="connsiteY1" fmla="*/ 0 h 493295"/>
                <a:gd name="connsiteX2" fmla="*/ 3260558 w 3260558"/>
                <a:gd name="connsiteY2" fmla="*/ 0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0558" h="493295">
                  <a:moveTo>
                    <a:pt x="0" y="493295"/>
                  </a:moveTo>
                  <a:lnTo>
                    <a:pt x="312821" y="0"/>
                  </a:lnTo>
                  <a:lnTo>
                    <a:pt x="3260558" y="0"/>
                  </a:lnTo>
                </a:path>
              </a:pathLst>
            </a:custGeom>
            <a:noFill/>
            <a:ln w="63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Century Gothic" panose="020B0502020202020204" pitchFamily="34" charset="0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8869042" y="1882732"/>
              <a:ext cx="863785" cy="45514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ko-KR" sz="2000" b="1" dirty="0" smtClean="0">
                  <a:ln>
                    <a:solidFill>
                      <a:srgbClr val="006699">
                        <a:alpha val="0"/>
                      </a:srgb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1,683</a:t>
              </a:r>
              <a:endParaRPr lang="en-US" altLang="ko-KR" sz="1600" b="1" dirty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6150821" y="1521443"/>
              <a:ext cx="3582006" cy="4201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ko-KR" altLang="en-US" b="1" dirty="0" smtClean="0">
                  <a:ln>
                    <a:solidFill>
                      <a:srgbClr val="006699">
                        <a:alpha val="0"/>
                      </a:srgbClr>
                    </a:solidFill>
                  </a:ln>
                  <a:solidFill>
                    <a:schemeClr val="accent6">
                      <a:lumMod val="75000"/>
                    </a:schemeClr>
                  </a:solidFill>
                  <a:ea typeface="맑은 고딕" panose="020B0503020000020004" pitchFamily="50" charset="-127"/>
                  <a:cs typeface="Arial" panose="020B0604020202020204" pitchFamily="34" charset="0"/>
                </a:rPr>
                <a:t>기타</a:t>
              </a:r>
              <a:endParaRPr lang="en-US" altLang="ko-KR" b="1" dirty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chemeClr val="accent6">
                    <a:lumMod val="75000"/>
                  </a:schemeClr>
                </a:solidFill>
                <a:ea typeface="맑은 고딕" panose="020B0503020000020004" pitchFamily="50" charset="-127"/>
                <a:cs typeface="Arial" panose="020B0604020202020204" pitchFamily="34" charset="0"/>
              </a:endParaRPr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765661" y="1903409"/>
              <a:ext cx="4936827" cy="624680"/>
            </a:xfrm>
            <a:custGeom>
              <a:avLst/>
              <a:gdLst>
                <a:gd name="connsiteX0" fmla="*/ 0 w 3260558"/>
                <a:gd name="connsiteY0" fmla="*/ 493295 h 493295"/>
                <a:gd name="connsiteX1" fmla="*/ 312821 w 3260558"/>
                <a:gd name="connsiteY1" fmla="*/ 0 h 493295"/>
                <a:gd name="connsiteX2" fmla="*/ 3260558 w 3260558"/>
                <a:gd name="connsiteY2" fmla="*/ 0 h 493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60558" h="493295">
                  <a:moveTo>
                    <a:pt x="0" y="493295"/>
                  </a:moveTo>
                  <a:lnTo>
                    <a:pt x="312821" y="0"/>
                  </a:lnTo>
                  <a:lnTo>
                    <a:pt x="3260558" y="0"/>
                  </a:lnTo>
                </a:path>
              </a:pathLst>
            </a:custGeom>
            <a:noFill/>
            <a:ln w="63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accent1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63" name="직사각형 62"/>
          <p:cNvSpPr/>
          <p:nvPr/>
        </p:nvSpPr>
        <p:spPr>
          <a:xfrm>
            <a:off x="8126464" y="4879454"/>
            <a:ext cx="7697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2000" b="1" dirty="0" smtClean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rgbClr val="FF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2,671</a:t>
            </a:r>
            <a:endParaRPr lang="en-US" altLang="ko-KR" sz="1600" b="1" dirty="0">
              <a:ln>
                <a:solidFill>
                  <a:srgbClr val="006699">
                    <a:alpha val="0"/>
                  </a:srgbClr>
                </a:solidFill>
              </a:ln>
              <a:solidFill>
                <a:srgbClr val="FF0000"/>
              </a:solidFill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5494419" y="4274160"/>
            <a:ext cx="3480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b="1" dirty="0" smtClean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rgbClr val="FF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인문사회 분야 </a:t>
            </a:r>
            <a:endParaRPr lang="en-US" altLang="ko-KR" b="1" dirty="0" smtClean="0">
              <a:ln>
                <a:solidFill>
                  <a:srgbClr val="006699">
                    <a:alpha val="0"/>
                  </a:srgbClr>
                </a:solidFill>
              </a:ln>
              <a:solidFill>
                <a:srgbClr val="FF0000"/>
              </a:solidFill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r"/>
            <a:r>
              <a:rPr lang="ko-KR" altLang="en-US" b="1" dirty="0" smtClean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rgbClr val="FF0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학술연구 지원</a:t>
            </a:r>
            <a:endParaRPr lang="ko-KR" altLang="en-US" b="1" dirty="0">
              <a:ln>
                <a:solidFill>
                  <a:srgbClr val="006699">
                    <a:alpha val="0"/>
                  </a:srgbClr>
                </a:solidFill>
              </a:ln>
              <a:solidFill>
                <a:srgbClr val="FF0000"/>
              </a:solidFill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65" name="자유형 64"/>
          <p:cNvSpPr/>
          <p:nvPr/>
        </p:nvSpPr>
        <p:spPr>
          <a:xfrm>
            <a:off x="5605699" y="4920491"/>
            <a:ext cx="3368185" cy="50090"/>
          </a:xfrm>
          <a:custGeom>
            <a:avLst/>
            <a:gdLst>
              <a:gd name="connsiteX0" fmla="*/ 0 w 3260558"/>
              <a:gd name="connsiteY0" fmla="*/ 493295 h 493295"/>
              <a:gd name="connsiteX1" fmla="*/ 312821 w 3260558"/>
              <a:gd name="connsiteY1" fmla="*/ 0 h 493295"/>
              <a:gd name="connsiteX2" fmla="*/ 3260558 w 3260558"/>
              <a:gd name="connsiteY2" fmla="*/ 0 h 49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0558" h="493295">
                <a:moveTo>
                  <a:pt x="0" y="493295"/>
                </a:moveTo>
                <a:lnTo>
                  <a:pt x="312821" y="0"/>
                </a:lnTo>
                <a:lnTo>
                  <a:pt x="3260558" y="0"/>
                </a:lnTo>
              </a:path>
            </a:pathLst>
          </a:custGeom>
          <a:noFill/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-1325140" y="3554150"/>
            <a:ext cx="24752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rgbClr val="FFC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13,503</a:t>
            </a:r>
            <a:endParaRPr lang="en-US" altLang="ko-KR" sz="1600" b="1" dirty="0">
              <a:ln>
                <a:solidFill>
                  <a:srgbClr val="006699">
                    <a:alpha val="0"/>
                  </a:srgbClr>
                </a:solidFill>
              </a:ln>
              <a:solidFill>
                <a:srgbClr val="FFC000"/>
              </a:solidFill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191857" y="3184818"/>
            <a:ext cx="25268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 smtClean="0">
                <a:ln>
                  <a:solidFill>
                    <a:srgbClr val="006699">
                      <a:alpha val="0"/>
                    </a:srgbClr>
                  </a:solidFill>
                </a:ln>
                <a:solidFill>
                  <a:srgbClr val="FFC000"/>
                </a:solidFill>
                <a:ea typeface="맑은 고딕" panose="020B0503020000020004" pitchFamily="50" charset="-127"/>
                <a:cs typeface="Arial" panose="020B0604020202020204" pitchFamily="34" charset="0"/>
              </a:rPr>
              <a:t>연구진흥 및 인재양성</a:t>
            </a:r>
            <a:endParaRPr lang="ko-KR" altLang="en-US" b="1" dirty="0">
              <a:ln>
                <a:solidFill>
                  <a:srgbClr val="006699">
                    <a:alpha val="0"/>
                  </a:srgbClr>
                </a:solidFill>
              </a:ln>
              <a:solidFill>
                <a:srgbClr val="FFC000"/>
              </a:solidFill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  <p:sp>
        <p:nvSpPr>
          <p:cNvPr id="33" name="자유형 32"/>
          <p:cNvSpPr/>
          <p:nvPr/>
        </p:nvSpPr>
        <p:spPr>
          <a:xfrm flipH="1">
            <a:off x="239618" y="3516866"/>
            <a:ext cx="3146182" cy="263151"/>
          </a:xfrm>
          <a:custGeom>
            <a:avLst/>
            <a:gdLst>
              <a:gd name="connsiteX0" fmla="*/ 0 w 3260558"/>
              <a:gd name="connsiteY0" fmla="*/ 493295 h 493295"/>
              <a:gd name="connsiteX1" fmla="*/ 312821 w 3260558"/>
              <a:gd name="connsiteY1" fmla="*/ 0 h 493295"/>
              <a:gd name="connsiteX2" fmla="*/ 3260558 w 3260558"/>
              <a:gd name="connsiteY2" fmla="*/ 0 h 49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60558" h="493295">
                <a:moveTo>
                  <a:pt x="0" y="493295"/>
                </a:moveTo>
                <a:lnTo>
                  <a:pt x="312821" y="0"/>
                </a:lnTo>
                <a:lnTo>
                  <a:pt x="3260558" y="0"/>
                </a:lnTo>
              </a:path>
            </a:pathLst>
          </a:custGeom>
          <a:noFill/>
          <a:ln w="63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87038" y="4539694"/>
            <a:ext cx="19075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(2018</a:t>
            </a:r>
            <a:r>
              <a:rPr lang="ko-KR" altLang="en-US" sz="1100" dirty="0">
                <a:solidFill>
                  <a:schemeClr val="bg2">
                    <a:lumMod val="50000"/>
                  </a:schemeClr>
                </a:solidFill>
              </a:rPr>
              <a:t>년 </a:t>
            </a:r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ko-KR" altLang="en-US" sz="1100" dirty="0">
                <a:solidFill>
                  <a:schemeClr val="bg2">
                    <a:lumMod val="50000"/>
                  </a:schemeClr>
                </a:solidFill>
              </a:rPr>
              <a:t>월 기준</a:t>
            </a:r>
            <a:r>
              <a:rPr lang="en-US" altLang="ko-KR" sz="1100" dirty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endParaRPr lang="en-GB" sz="11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39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-1" y="4065699"/>
            <a:ext cx="9144000" cy="1888755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2. </a:t>
            </a:r>
            <a:r>
              <a:rPr lang="ko-KR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프로그램 소개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817428" y="6556238"/>
            <a:ext cx="57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7707" y="1397229"/>
            <a:ext cx="4885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“People Come First”</a:t>
            </a:r>
            <a:endParaRPr lang="en-GB" sz="28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9776" y="4125257"/>
            <a:ext cx="74850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3200" b="1" dirty="0" smtClean="0">
                <a:solidFill>
                  <a:srgbClr val="002060"/>
                </a:solidFill>
              </a:rPr>
              <a:t>해외고급과학자초빙사업 </a:t>
            </a:r>
            <a:r>
              <a:rPr lang="en-US" altLang="ko-KR" sz="3200" b="1" dirty="0" smtClean="0">
                <a:solidFill>
                  <a:srgbClr val="002060"/>
                </a:solidFill>
              </a:rPr>
              <a:t>(BP)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3200" b="1" dirty="0" smtClean="0">
                <a:solidFill>
                  <a:srgbClr val="002060"/>
                </a:solidFill>
              </a:rPr>
              <a:t>해외우수신진연구자유치사업</a:t>
            </a:r>
            <a:r>
              <a:rPr lang="en-US" sz="3200" b="1" dirty="0" smtClean="0">
                <a:solidFill>
                  <a:srgbClr val="002060"/>
                </a:solidFill>
              </a:rPr>
              <a:t> (KRF)</a:t>
            </a:r>
          </a:p>
          <a:p>
            <a:pPr>
              <a:lnSpc>
                <a:spcPct val="150000"/>
              </a:lnSpc>
            </a:pPr>
            <a:endParaRPr lang="en-GB" sz="3200" b="1" dirty="0">
              <a:solidFill>
                <a:srgbClr val="00206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7707" y="2271381"/>
            <a:ext cx="7942217" cy="1257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ko-KR" altLang="en-US" sz="2000" dirty="0" smtClean="0"/>
              <a:t>한국 정부는 </a:t>
            </a:r>
            <a:r>
              <a:rPr lang="ko-KR" altLang="en-US" sz="2000" b="1" dirty="0" smtClean="0">
                <a:solidFill>
                  <a:srgbClr val="015C95"/>
                </a:solidFill>
              </a:rPr>
              <a:t>우수한 해외 연구자</a:t>
            </a:r>
            <a:r>
              <a:rPr lang="ko-KR" altLang="en-US" sz="2000" dirty="0" smtClean="0"/>
              <a:t>의</a:t>
            </a:r>
            <a:endParaRPr lang="en-US" altLang="ko-KR" sz="2000" dirty="0" smtClean="0"/>
          </a:p>
          <a:p>
            <a:pPr algn="ctr">
              <a:lnSpc>
                <a:spcPct val="130000"/>
              </a:lnSpc>
            </a:pPr>
            <a:r>
              <a:rPr lang="ko-KR" altLang="en-US" sz="2000" dirty="0" smtClean="0"/>
              <a:t>한국 연구기관으로 </a:t>
            </a:r>
            <a:r>
              <a:rPr lang="ko-KR" altLang="en-US" sz="2000" b="1" dirty="0" smtClean="0">
                <a:solidFill>
                  <a:srgbClr val="015C95"/>
                </a:solidFill>
              </a:rPr>
              <a:t>초청</a:t>
            </a:r>
            <a:r>
              <a:rPr lang="en-US" altLang="ko-KR" sz="2000" b="1" dirty="0" smtClean="0">
                <a:solidFill>
                  <a:srgbClr val="015C95"/>
                </a:solidFill>
              </a:rPr>
              <a:t>·</a:t>
            </a:r>
            <a:r>
              <a:rPr lang="ko-KR" altLang="en-US" sz="2000" b="1" dirty="0" smtClean="0">
                <a:solidFill>
                  <a:srgbClr val="015C95"/>
                </a:solidFill>
              </a:rPr>
              <a:t>공동연구</a:t>
            </a:r>
            <a:r>
              <a:rPr lang="ko-KR" altLang="en-US" sz="2000" dirty="0" smtClean="0"/>
              <a:t>를 지원하기 위해 </a:t>
            </a:r>
            <a:endParaRPr lang="en-US" altLang="ko-KR" sz="2000" dirty="0" smtClean="0"/>
          </a:p>
          <a:p>
            <a:pPr algn="ctr">
              <a:lnSpc>
                <a:spcPct val="130000"/>
              </a:lnSpc>
            </a:pPr>
            <a:r>
              <a:rPr lang="ko-KR" altLang="en-US" sz="2000" dirty="0" smtClean="0"/>
              <a:t>다음과 같은 초청 프로그램을 운영하고 있습니다</a:t>
            </a:r>
            <a:r>
              <a:rPr lang="en-US" altLang="ko-KR" sz="2000" dirty="0" smtClean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68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1303515"/>
            <a:ext cx="9144000" cy="1644005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3. </a:t>
            </a:r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해외고급과학자초빙사업 </a:t>
            </a: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(BP)</a:t>
            </a: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817428" y="6556238"/>
            <a:ext cx="57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5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5760" y="3415061"/>
            <a:ext cx="2760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2400" b="1" dirty="0" smtClean="0">
                <a:solidFill>
                  <a:srgbClr val="002060"/>
                </a:solidFill>
              </a:rPr>
              <a:t>통계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327" y="1368230"/>
            <a:ext cx="841248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40000"/>
              </a:lnSpc>
            </a:pPr>
            <a:r>
              <a:rPr lang="ko-KR" altLang="en-US" b="1" dirty="0" smtClean="0">
                <a:solidFill>
                  <a:srgbClr val="015C95"/>
                </a:solidFill>
              </a:rPr>
              <a:t>해외 우수 중견 과학기술자</a:t>
            </a:r>
            <a:r>
              <a:rPr lang="ko-KR" altLang="en-US" dirty="0" smtClean="0"/>
              <a:t>를 국내 연구개발 현장에 초빙하여 국내 연구자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연구기관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 공동연구 수행을 지원함으로써 국제 연구협력 네트워크를 구축하고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해외 우수 중견 연구자의 국내 정착</a:t>
            </a:r>
            <a:r>
              <a:rPr lang="en-US" altLang="ko-KR" dirty="0" smtClean="0"/>
              <a:t>·</a:t>
            </a:r>
            <a:r>
              <a:rPr lang="ko-KR" altLang="en-US" dirty="0" smtClean="0"/>
              <a:t>귀국을 지원</a:t>
            </a:r>
            <a:endParaRPr lang="en-US" dirty="0" smtClean="0"/>
          </a:p>
        </p:txBody>
      </p:sp>
      <p:graphicFrame>
        <p:nvGraphicFramePr>
          <p:cNvPr id="26" name="차트 25"/>
          <p:cNvGraphicFramePr/>
          <p:nvPr>
            <p:extLst>
              <p:ext uri="{D42A27DB-BD31-4B8C-83A1-F6EECF244321}">
                <p14:modId xmlns:p14="http://schemas.microsoft.com/office/powerpoint/2010/main" val="3611375352"/>
              </p:ext>
            </p:extLst>
          </p:nvPr>
        </p:nvGraphicFramePr>
        <p:xfrm>
          <a:off x="1423851" y="1891129"/>
          <a:ext cx="6771049" cy="455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55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0" y="2397714"/>
            <a:ext cx="9144000" cy="1423102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3. </a:t>
            </a:r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해외고급과학자초빙사업 </a:t>
            </a: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(BP)</a:t>
            </a: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817428" y="6556238"/>
            <a:ext cx="57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6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1337" y="1149532"/>
            <a:ext cx="475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</a:t>
            </a:r>
            <a:r>
              <a:rPr lang="en-US" sz="2000" b="1" dirty="0" smtClean="0"/>
              <a:t>.1 </a:t>
            </a:r>
            <a:r>
              <a:rPr lang="ko-KR" altLang="en-US" sz="2000" b="1" dirty="0" smtClean="0"/>
              <a:t>초빙대상과 주관연구기관</a:t>
            </a:r>
            <a:endParaRPr lang="en-GB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6633" y="1828799"/>
            <a:ext cx="247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2400" b="1" dirty="0" smtClean="0">
                <a:solidFill>
                  <a:srgbClr val="002060"/>
                </a:solidFill>
              </a:rPr>
              <a:t>초빙대상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6633" y="3974421"/>
            <a:ext cx="2760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2400" b="1" dirty="0" smtClean="0">
                <a:solidFill>
                  <a:srgbClr val="002060"/>
                </a:solidFill>
              </a:rPr>
              <a:t>주관연구기관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7079" y="2532772"/>
            <a:ext cx="841248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dirty="0" smtClean="0"/>
              <a:t>: ‘</a:t>
            </a:r>
            <a:r>
              <a:rPr lang="ko-KR" altLang="en-US" sz="2400" dirty="0" smtClean="0"/>
              <a:t>박사학위 취득 후 </a:t>
            </a:r>
            <a:r>
              <a:rPr lang="en-US" altLang="ko-KR" sz="2400" b="1" dirty="0" smtClean="0">
                <a:solidFill>
                  <a:srgbClr val="015C95"/>
                </a:solidFill>
              </a:rPr>
              <a:t>5</a:t>
            </a:r>
            <a:r>
              <a:rPr lang="ko-KR" altLang="en-US" sz="2400" b="1" dirty="0" smtClean="0">
                <a:solidFill>
                  <a:srgbClr val="015C95"/>
                </a:solidFill>
              </a:rPr>
              <a:t>년 이상</a:t>
            </a:r>
            <a:r>
              <a:rPr lang="en-US" altLang="ko-KR" sz="2400" b="1" dirty="0">
                <a:solidFill>
                  <a:srgbClr val="015C95"/>
                </a:solidFill>
              </a:rPr>
              <a:t>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재외 한인 포함</a:t>
            </a:r>
            <a:r>
              <a:rPr lang="en-US" altLang="ko-KR" sz="2400" dirty="0" smtClean="0"/>
              <a:t>) </a:t>
            </a:r>
            <a:r>
              <a:rPr lang="ko-KR" altLang="en-US" sz="2400" dirty="0" smtClean="0"/>
              <a:t>해외현지 연구개발 경력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의 해외 고급 과학자</a:t>
            </a:r>
            <a:endParaRPr lang="en-US" sz="2400" dirty="0" smtClean="0"/>
          </a:p>
        </p:txBody>
      </p:sp>
      <p:sp>
        <p:nvSpPr>
          <p:cNvPr id="21" name="직사각형 20"/>
          <p:cNvSpPr/>
          <p:nvPr/>
        </p:nvSpPr>
        <p:spPr>
          <a:xfrm>
            <a:off x="1" y="4561638"/>
            <a:ext cx="9144000" cy="1506223"/>
          </a:xfrm>
          <a:prstGeom prst="rect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57080" y="4696697"/>
            <a:ext cx="8412480" cy="128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: </a:t>
            </a:r>
            <a:r>
              <a:rPr lang="ko-KR" altLang="en-US" sz="2400" dirty="0" smtClean="0"/>
              <a:t>정부출연연구기관</a:t>
            </a:r>
            <a:r>
              <a:rPr lang="en-US" altLang="ko-KR" sz="2400" dirty="0" smtClean="0"/>
              <a:t>, </a:t>
            </a:r>
            <a:r>
              <a:rPr lang="ko-KR" altLang="en-US" sz="2400" dirty="0"/>
              <a:t>국</a:t>
            </a:r>
            <a:r>
              <a:rPr lang="en-US" altLang="ko-KR" sz="2400" dirty="0"/>
              <a:t>·</a:t>
            </a:r>
            <a:r>
              <a:rPr lang="ko-KR" altLang="en-US" sz="2400" dirty="0"/>
              <a:t>공립연구기관</a:t>
            </a:r>
            <a:r>
              <a:rPr lang="en-US" altLang="ko-KR" sz="2400" dirty="0"/>
              <a:t>, </a:t>
            </a:r>
            <a:r>
              <a:rPr lang="ko-KR" altLang="en-US" sz="2400" dirty="0"/>
              <a:t>대학 및 대학부설 연구기관</a:t>
            </a:r>
            <a:r>
              <a:rPr lang="en-US" altLang="ko-KR" sz="2400" dirty="0"/>
              <a:t>, </a:t>
            </a:r>
            <a:r>
              <a:rPr lang="ko-KR" altLang="en-US" sz="2400" dirty="0"/>
              <a:t>중소</a:t>
            </a:r>
            <a:r>
              <a:rPr lang="en-US" altLang="ko-KR" sz="2400" dirty="0"/>
              <a:t>·</a:t>
            </a:r>
            <a:r>
              <a:rPr lang="ko-KR" altLang="en-US" sz="2400" dirty="0"/>
              <a:t>중견기업 부설연구소 및 비영리재단법인 연구기관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2979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6615796"/>
            <a:ext cx="9144000" cy="250216"/>
          </a:xfrm>
          <a:prstGeom prst="rect">
            <a:avLst/>
          </a:prstGeom>
          <a:solidFill>
            <a:srgbClr val="015C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제목 1"/>
          <p:cNvSpPr>
            <a:spLocks noGrp="1"/>
          </p:cNvSpPr>
          <p:nvPr>
            <p:ph type="ctrTitle"/>
          </p:nvPr>
        </p:nvSpPr>
        <p:spPr>
          <a:xfrm>
            <a:off x="544016" y="188640"/>
            <a:ext cx="7772400" cy="719711"/>
          </a:xfrm>
        </p:spPr>
        <p:txBody>
          <a:bodyPr>
            <a:normAutofit/>
          </a:bodyPr>
          <a:lstStyle/>
          <a:p>
            <a:pPr algn="l"/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3</a:t>
            </a:r>
            <a:r>
              <a:rPr lang="en-US" altLang="ko-K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. </a:t>
            </a:r>
            <a:r>
              <a:rPr lang="ko-KR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해외고급과학자초빙사업 </a:t>
            </a:r>
            <a:r>
              <a:rPr lang="en-US" altLang="ko-K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Arial Unicode MS" panose="020B0604020202020204" pitchFamily="50" charset="-127"/>
                <a:cs typeface="Arial" panose="020B0604020202020204" pitchFamily="34" charset="0"/>
              </a:rPr>
              <a:t>(BP)</a:t>
            </a:r>
            <a:endParaRPr lang="ko-KR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Arial Unicode MS" panose="020B0604020202020204" pitchFamily="50" charset="-127"/>
              <a:cs typeface="Arial" panose="020B0604020202020204" pitchFamily="34" charset="0"/>
            </a:endParaRPr>
          </a:p>
        </p:txBody>
      </p:sp>
      <p:sp>
        <p:nvSpPr>
          <p:cNvPr id="13" name="직사각형 12"/>
          <p:cNvSpPr/>
          <p:nvPr/>
        </p:nvSpPr>
        <p:spPr>
          <a:xfrm rot="10800000">
            <a:off x="0" y="908352"/>
            <a:ext cx="7668344" cy="7237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3300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60000"/>
                  <a:lumOff val="40000"/>
                </a:schemeClr>
              </a:gs>
              <a:gs pos="72912">
                <a:schemeClr val="accent1">
                  <a:lumMod val="75000"/>
                </a:schemeClr>
              </a:gs>
              <a:gs pos="87784">
                <a:srgbClr val="276298"/>
              </a:gs>
              <a:gs pos="61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8817428" y="6556238"/>
            <a:ext cx="574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1337" y="1149532"/>
            <a:ext cx="4754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3</a:t>
            </a:r>
            <a:r>
              <a:rPr lang="en-US" sz="2000" b="1" dirty="0" smtClean="0"/>
              <a:t>.2 </a:t>
            </a:r>
            <a:r>
              <a:rPr lang="ko-KR" altLang="en-US" sz="2000" b="1" dirty="0" smtClean="0"/>
              <a:t>지원내용</a:t>
            </a:r>
            <a:endParaRPr lang="en-GB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6633" y="1828799"/>
            <a:ext cx="2473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2400" b="1" dirty="0" smtClean="0">
                <a:solidFill>
                  <a:srgbClr val="002060"/>
                </a:solidFill>
              </a:rPr>
              <a:t>지원내용</a:t>
            </a:r>
            <a:endParaRPr lang="en-GB" sz="2400" b="1" dirty="0">
              <a:solidFill>
                <a:srgbClr val="00206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56633" y="2449542"/>
            <a:ext cx="1254034" cy="365760"/>
          </a:xfrm>
          <a:prstGeom prst="rect">
            <a:avLst/>
          </a:prstGeom>
          <a:solidFill>
            <a:srgbClr val="015C9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구분</a:t>
            </a:r>
            <a:endParaRPr lang="en-GB" sz="2000" b="1" dirty="0"/>
          </a:p>
        </p:txBody>
      </p:sp>
      <p:sp>
        <p:nvSpPr>
          <p:cNvPr id="16" name="직사각형 15"/>
          <p:cNvSpPr/>
          <p:nvPr/>
        </p:nvSpPr>
        <p:spPr>
          <a:xfrm>
            <a:off x="1580200" y="2449542"/>
            <a:ext cx="2499631" cy="365760"/>
          </a:xfrm>
          <a:prstGeom prst="rect">
            <a:avLst/>
          </a:prstGeom>
          <a:solidFill>
            <a:srgbClr val="015C9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지원기</a:t>
            </a:r>
            <a:r>
              <a:rPr lang="ko-KR" altLang="en-US" sz="2000" b="1" dirty="0"/>
              <a:t>간</a:t>
            </a:r>
            <a:endParaRPr lang="en-GB" sz="2000" b="1" dirty="0"/>
          </a:p>
        </p:txBody>
      </p:sp>
      <p:sp>
        <p:nvSpPr>
          <p:cNvPr id="17" name="직사각형 16"/>
          <p:cNvSpPr/>
          <p:nvPr/>
        </p:nvSpPr>
        <p:spPr>
          <a:xfrm>
            <a:off x="4149364" y="2449542"/>
            <a:ext cx="2238374" cy="365760"/>
          </a:xfrm>
          <a:prstGeom prst="rect">
            <a:avLst/>
          </a:prstGeom>
          <a:solidFill>
            <a:srgbClr val="015C9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인건비</a:t>
            </a:r>
            <a:endParaRPr lang="en-GB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6457271" y="2449542"/>
            <a:ext cx="2438536" cy="365760"/>
          </a:xfrm>
          <a:prstGeom prst="rect">
            <a:avLst/>
          </a:prstGeom>
          <a:solidFill>
            <a:srgbClr val="015C95">
              <a:alpha val="7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/>
              <a:t>유치경비</a:t>
            </a:r>
            <a:endParaRPr lang="en-GB" sz="2000" b="1" dirty="0"/>
          </a:p>
        </p:txBody>
      </p:sp>
      <p:sp>
        <p:nvSpPr>
          <p:cNvPr id="7" name="직사각형 6"/>
          <p:cNvSpPr/>
          <p:nvPr/>
        </p:nvSpPr>
        <p:spPr>
          <a:xfrm>
            <a:off x="256633" y="2953070"/>
            <a:ext cx="1254034" cy="146535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2060"/>
                </a:solidFill>
              </a:rPr>
              <a:t>유형</a:t>
            </a:r>
            <a:r>
              <a:rPr lang="en-US" b="1" dirty="0" smtClean="0">
                <a:solidFill>
                  <a:srgbClr val="002060"/>
                </a:solidFill>
              </a:rPr>
              <a:t> 1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</a:rPr>
              <a:t>단기 지원</a:t>
            </a:r>
            <a:r>
              <a:rPr lang="en-US" sz="1600" dirty="0" smtClean="0">
                <a:solidFill>
                  <a:srgbClr val="002060"/>
                </a:solidFill>
              </a:rPr>
              <a:t>)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580199" y="2953070"/>
            <a:ext cx="2499631" cy="146535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6-12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개월</a:t>
            </a:r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※ </a:t>
            </a:r>
            <a:r>
              <a:rPr lang="ko-KR" altLang="en-US" sz="1050" dirty="0" smtClean="0">
                <a:solidFill>
                  <a:schemeClr val="tx1"/>
                </a:solidFill>
              </a:rPr>
              <a:t>산업체의 경우 </a:t>
            </a:r>
            <a:r>
              <a:rPr lang="en-US" altLang="ko-KR" sz="1050" dirty="0" smtClean="0">
                <a:solidFill>
                  <a:schemeClr val="tx1"/>
                </a:solidFill>
              </a:rPr>
              <a:t>3-12</a:t>
            </a:r>
            <a:r>
              <a:rPr lang="ko-KR" altLang="en-US" sz="1050" dirty="0" smtClean="0">
                <a:solidFill>
                  <a:schemeClr val="tx1"/>
                </a:solidFill>
              </a:rPr>
              <a:t>개월 신청 가능</a:t>
            </a:r>
            <a:r>
              <a:rPr lang="en-US" sz="1050" dirty="0">
                <a:solidFill>
                  <a:schemeClr val="tx1"/>
                </a:solidFill>
              </a:rPr>
              <a:t> </a:t>
            </a:r>
            <a:endParaRPr lang="en-US" sz="105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050" dirty="0" smtClean="0">
                <a:solidFill>
                  <a:schemeClr val="tx1"/>
                </a:solidFill>
              </a:rPr>
              <a:t>※</a:t>
            </a:r>
            <a:r>
              <a:rPr lang="ko-KR" altLang="en-US" sz="1050" dirty="0" smtClean="0">
                <a:solidFill>
                  <a:schemeClr val="tx1"/>
                </a:solidFill>
              </a:rPr>
              <a:t>신청마감일을 기준으로 하여 과제 잔여기간이 </a:t>
            </a:r>
            <a:r>
              <a:rPr lang="en-US" altLang="ko-KR" sz="1050" dirty="0" smtClean="0">
                <a:solidFill>
                  <a:schemeClr val="tx1"/>
                </a:solidFill>
              </a:rPr>
              <a:t>3</a:t>
            </a:r>
            <a:r>
              <a:rPr lang="ko-KR" altLang="en-US" sz="1050" dirty="0" smtClean="0">
                <a:solidFill>
                  <a:schemeClr val="tx1"/>
                </a:solidFill>
              </a:rPr>
              <a:t>개월 이하인 경우 </a:t>
            </a:r>
            <a:endParaRPr lang="en-US" altLang="ko-KR" sz="105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1050" dirty="0" err="1" smtClean="0">
                <a:solidFill>
                  <a:schemeClr val="tx1"/>
                </a:solidFill>
              </a:rPr>
              <a:t>재신청</a:t>
            </a:r>
            <a:r>
              <a:rPr lang="ko-KR" altLang="en-US" sz="1050" dirty="0" smtClean="0">
                <a:solidFill>
                  <a:schemeClr val="tx1"/>
                </a:solidFill>
              </a:rPr>
              <a:t> 가능</a:t>
            </a:r>
            <a:endParaRPr lang="en-US" sz="1050" dirty="0" smtClean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4149363" y="2947651"/>
            <a:ext cx="2238376" cy="306934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해외 고급과학자의 </a:t>
            </a:r>
            <a:r>
              <a:rPr lang="ko-KR" altLang="en-US" b="1" dirty="0" err="1" smtClean="0">
                <a:solidFill>
                  <a:srgbClr val="015C95"/>
                </a:solidFill>
              </a:rPr>
              <a:t>원소속기관</a:t>
            </a:r>
            <a:r>
              <a:rPr lang="ko-KR" altLang="en-US" b="1" dirty="0" smtClean="0">
                <a:solidFill>
                  <a:srgbClr val="015C95"/>
                </a:solidFill>
              </a:rPr>
              <a:t> 연봉 수준 지급 </a:t>
            </a:r>
            <a:endParaRPr lang="en-US" altLang="ko-KR" b="1" dirty="0" smtClean="0">
              <a:solidFill>
                <a:srgbClr val="015C95"/>
              </a:solidFill>
            </a:endParaRPr>
          </a:p>
          <a:p>
            <a:pPr algn="ctr"/>
            <a:r>
              <a:rPr lang="en-US" b="1" dirty="0" smtClean="0">
                <a:solidFill>
                  <a:srgbClr val="015C95"/>
                </a:solidFill>
              </a:rPr>
              <a:t>(</a:t>
            </a:r>
            <a:r>
              <a:rPr lang="ko-KR" altLang="en-US" b="1" dirty="0" smtClean="0">
                <a:solidFill>
                  <a:srgbClr val="015C95"/>
                </a:solidFill>
              </a:rPr>
              <a:t>최대 </a:t>
            </a:r>
            <a:r>
              <a:rPr lang="en-US" altLang="ko-KR" b="1" dirty="0" smtClean="0">
                <a:solidFill>
                  <a:srgbClr val="015C95"/>
                </a:solidFill>
              </a:rPr>
              <a:t>2</a:t>
            </a:r>
            <a:r>
              <a:rPr lang="ko-KR" altLang="en-US" b="1" dirty="0" smtClean="0">
                <a:solidFill>
                  <a:srgbClr val="015C95"/>
                </a:solidFill>
              </a:rPr>
              <a:t>억년</a:t>
            </a:r>
            <a:r>
              <a:rPr lang="en-US" altLang="ko-KR" b="1" dirty="0" smtClean="0">
                <a:solidFill>
                  <a:srgbClr val="015C95"/>
                </a:solidFill>
              </a:rPr>
              <a:t>/</a:t>
            </a:r>
            <a:r>
              <a:rPr lang="ko-KR" altLang="en-US" b="1" dirty="0" smtClean="0">
                <a:solidFill>
                  <a:srgbClr val="015C95"/>
                </a:solidFill>
              </a:rPr>
              <a:t>년 지원</a:t>
            </a:r>
            <a:r>
              <a:rPr lang="en-US" altLang="ko-KR" b="1" dirty="0" smtClean="0">
                <a:solidFill>
                  <a:srgbClr val="015C95"/>
                </a:solidFill>
              </a:rPr>
              <a:t>)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1200" dirty="0" smtClean="0">
                <a:solidFill>
                  <a:schemeClr val="tx1"/>
                </a:solidFill>
              </a:rPr>
              <a:t>※ 4</a:t>
            </a:r>
            <a:r>
              <a:rPr lang="ko-KR" altLang="en-US" sz="1200" dirty="0" smtClean="0">
                <a:solidFill>
                  <a:schemeClr val="tx1"/>
                </a:solidFill>
              </a:rPr>
              <a:t>대 보험 등 </a:t>
            </a:r>
            <a:endParaRPr lang="en-US" altLang="ko-KR" sz="12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1200" dirty="0" smtClean="0">
                <a:solidFill>
                  <a:schemeClr val="tx1"/>
                </a:solidFill>
              </a:rPr>
              <a:t>기관부담금 포함</a:t>
            </a:r>
            <a:endParaRPr lang="en-US" sz="1200" b="1" dirty="0" smtClean="0">
              <a:solidFill>
                <a:srgbClr val="002060"/>
              </a:solidFill>
            </a:endParaRPr>
          </a:p>
          <a:p>
            <a:pPr algn="ctr"/>
            <a:endParaRPr lang="en-GB" sz="1400" dirty="0">
              <a:solidFill>
                <a:srgbClr val="002060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457271" y="2956766"/>
            <a:ext cx="2438536" cy="3060226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항공료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err="1" smtClean="0">
                <a:solidFill>
                  <a:schemeClr val="tx1"/>
                </a:solidFill>
              </a:rPr>
              <a:t>이사비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smtClean="0">
                <a:solidFill>
                  <a:schemeClr val="tx1"/>
                </a:solidFill>
              </a:rPr>
              <a:t>자녀학비</a:t>
            </a:r>
            <a:r>
              <a:rPr lang="en-US" altLang="ko-KR" b="1" dirty="0" smtClean="0">
                <a:solidFill>
                  <a:schemeClr val="tx1"/>
                </a:solidFill>
              </a:rPr>
              <a:t>, </a:t>
            </a:r>
            <a:r>
              <a:rPr lang="ko-KR" altLang="en-US" b="1" dirty="0" smtClean="0">
                <a:solidFill>
                  <a:schemeClr val="tx1"/>
                </a:solidFill>
              </a:rPr>
              <a:t>국내여비 등 </a:t>
            </a:r>
            <a:endParaRPr lang="en-US" altLang="ko-KR" b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rgbClr val="015C95"/>
                </a:solidFill>
              </a:rPr>
              <a:t>최대 </a:t>
            </a:r>
            <a:r>
              <a:rPr lang="en-US" altLang="ko-KR" b="1" dirty="0" smtClean="0">
                <a:solidFill>
                  <a:srgbClr val="015C95"/>
                </a:solidFill>
              </a:rPr>
              <a:t>1,760</a:t>
            </a:r>
            <a:r>
              <a:rPr lang="ko-KR" altLang="en-US" b="1" dirty="0" smtClean="0">
                <a:solidFill>
                  <a:srgbClr val="015C95"/>
                </a:solidFill>
              </a:rPr>
              <a:t>만원 지원</a:t>
            </a:r>
            <a:endParaRPr lang="en-US" altLang="ko-KR" b="1" dirty="0" smtClean="0">
              <a:solidFill>
                <a:srgbClr val="015C95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/>
                </a:solidFill>
              </a:rPr>
              <a:t>※ </a:t>
            </a:r>
            <a:r>
              <a:rPr lang="ko-KR" altLang="en-US" sz="1200" dirty="0" smtClean="0">
                <a:solidFill>
                  <a:schemeClr val="tx1"/>
                </a:solidFill>
              </a:rPr>
              <a:t>초빙 연구자의 </a:t>
            </a:r>
            <a:r>
              <a:rPr lang="ko-KR" altLang="en-US" sz="1200" dirty="0" err="1" smtClean="0">
                <a:solidFill>
                  <a:schemeClr val="tx1"/>
                </a:solidFill>
              </a:rPr>
              <a:t>원소속</a:t>
            </a:r>
            <a:r>
              <a:rPr lang="ko-KR" altLang="en-US" sz="1200" dirty="0" smtClean="0">
                <a:solidFill>
                  <a:schemeClr val="tx1"/>
                </a:solidFill>
              </a:rPr>
              <a:t> 지역 등에 따라 차등지급</a:t>
            </a:r>
            <a:endParaRPr lang="en-GB" sz="1200" dirty="0">
              <a:solidFill>
                <a:srgbClr val="015C95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56633" y="4551643"/>
            <a:ext cx="1254034" cy="146535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rgbClr val="002060"/>
                </a:solidFill>
              </a:rPr>
              <a:t>유</a:t>
            </a:r>
            <a:r>
              <a:rPr lang="ko-KR" altLang="en-US" b="1" dirty="0">
                <a:solidFill>
                  <a:srgbClr val="002060"/>
                </a:solidFill>
              </a:rPr>
              <a:t>형</a:t>
            </a:r>
            <a:r>
              <a:rPr lang="en-US" b="1" dirty="0" smtClean="0">
                <a:solidFill>
                  <a:srgbClr val="002060"/>
                </a:solidFill>
              </a:rPr>
              <a:t> 2</a:t>
            </a:r>
          </a:p>
          <a:p>
            <a:pPr algn="ctr"/>
            <a:r>
              <a:rPr lang="en-US" sz="1600" dirty="0" smtClean="0">
                <a:solidFill>
                  <a:srgbClr val="002060"/>
                </a:solidFill>
              </a:rPr>
              <a:t>(</a:t>
            </a:r>
            <a:r>
              <a:rPr lang="ko-KR" altLang="en-US" sz="1600" dirty="0" smtClean="0">
                <a:solidFill>
                  <a:srgbClr val="002060"/>
                </a:solidFill>
              </a:rPr>
              <a:t>장기 지원</a:t>
            </a:r>
            <a:r>
              <a:rPr lang="en-US" sz="1600" dirty="0" smtClean="0">
                <a:solidFill>
                  <a:srgbClr val="002060"/>
                </a:solidFill>
              </a:rPr>
              <a:t>)</a:t>
            </a:r>
            <a:endParaRPr lang="en-GB" sz="1600" dirty="0">
              <a:solidFill>
                <a:srgbClr val="002060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1580198" y="4551642"/>
            <a:ext cx="2499631" cy="1465351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3 </a:t>
            </a:r>
            <a:r>
              <a:rPr lang="ko-KR" altLang="en-US" sz="2000" b="1" dirty="0" smtClean="0">
                <a:solidFill>
                  <a:schemeClr val="tx1"/>
                </a:solidFill>
              </a:rPr>
              <a:t>년 </a:t>
            </a:r>
            <a:r>
              <a:rPr lang="en-US" sz="2000" b="1" dirty="0" smtClean="0">
                <a:solidFill>
                  <a:schemeClr val="tx1"/>
                </a:solidFill>
              </a:rPr>
              <a:t>(2+1)</a:t>
            </a:r>
          </a:p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※ 2</a:t>
            </a:r>
            <a:r>
              <a:rPr lang="ko-KR" altLang="en-US" sz="1100" dirty="0" err="1" smtClean="0">
                <a:solidFill>
                  <a:schemeClr val="tx1"/>
                </a:solidFill>
              </a:rPr>
              <a:t>년차에</a:t>
            </a:r>
            <a:r>
              <a:rPr lang="ko-KR" altLang="en-US" sz="1100" dirty="0" smtClean="0">
                <a:solidFill>
                  <a:schemeClr val="tx1"/>
                </a:solidFill>
              </a:rPr>
              <a:t> 평가를 통해 추가 </a:t>
            </a:r>
            <a:r>
              <a:rPr lang="en-US" altLang="ko-KR" sz="1100" dirty="0" smtClean="0">
                <a:solidFill>
                  <a:schemeClr val="tx1"/>
                </a:solidFill>
              </a:rPr>
              <a:t>1</a:t>
            </a:r>
            <a:r>
              <a:rPr lang="ko-KR" altLang="en-US" sz="1100" dirty="0" smtClean="0">
                <a:solidFill>
                  <a:schemeClr val="tx1"/>
                </a:solidFill>
              </a:rPr>
              <a:t>년 지원여부 결정 </a:t>
            </a:r>
            <a:r>
              <a:rPr lang="en-US" altLang="ko-KR" sz="1100" dirty="0" smtClean="0">
                <a:solidFill>
                  <a:schemeClr val="tx1"/>
                </a:solidFill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</a:rPr>
              <a:t>연구참여 성실성 등 평가 예정</a:t>
            </a:r>
            <a:r>
              <a:rPr lang="en-US" altLang="ko-KR" sz="1100" dirty="0" smtClean="0">
                <a:solidFill>
                  <a:schemeClr val="tx1"/>
                </a:solidFill>
              </a:rPr>
              <a:t>)</a:t>
            </a:r>
            <a:endParaRPr lang="en-US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2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656</Words>
  <Application>Microsoft Office PowerPoint</Application>
  <PresentationFormat>화면 슬라이드 쇼(4:3)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Office 테마</vt:lpstr>
      <vt:lpstr>해외 우수 연구자 정부 초청 지원 프로그램</vt:lpstr>
      <vt:lpstr>목차</vt:lpstr>
      <vt:lpstr>1. NRF 소개</vt:lpstr>
      <vt:lpstr>1. NRF Overview</vt:lpstr>
      <vt:lpstr>1. NRF Overview</vt:lpstr>
      <vt:lpstr>2. 프로그램 소개</vt:lpstr>
      <vt:lpstr>3. 해외고급과학자초빙사업 (BP)</vt:lpstr>
      <vt:lpstr>3. 해외고급과학자초빙사업 (BP)</vt:lpstr>
      <vt:lpstr>3. 해외고급과학자초빙사업 (BP)</vt:lpstr>
      <vt:lpstr>4. 해외우수신진연구자유치사업 (KRF)</vt:lpstr>
      <vt:lpstr>4. 해외우수신진연구자유치사업 (KRF)</vt:lpstr>
      <vt:lpstr>PowerPoint 프레젠테이션</vt:lpstr>
      <vt:lpstr>5. 신청 방법</vt:lpstr>
      <vt:lpstr>6. 문의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Korea’s Invitation Programs  For Outstanding Researchers</dc:title>
  <dc:creator>성 민경</dc:creator>
  <cp:lastModifiedBy>nrf</cp:lastModifiedBy>
  <cp:revision>54</cp:revision>
  <dcterms:created xsi:type="dcterms:W3CDTF">2019-04-26T01:17:39Z</dcterms:created>
  <dcterms:modified xsi:type="dcterms:W3CDTF">2019-04-30T02:07:37Z</dcterms:modified>
</cp:coreProperties>
</file>